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7" r:id="rId2"/>
    <p:sldId id="285" r:id="rId3"/>
    <p:sldId id="284" r:id="rId4"/>
    <p:sldId id="279" r:id="rId5"/>
    <p:sldId id="278" r:id="rId6"/>
    <p:sldId id="256"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83" r:id="rId27"/>
    <p:sldId id="280" r:id="rId28"/>
    <p:sldId id="281" r:id="rId29"/>
    <p:sldId id="282" r:id="rId30"/>
    <p:sldId id="277" r:id="rId3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147" autoAdjust="0"/>
    <p:restoredTop sz="94660"/>
  </p:normalViewPr>
  <p:slideViewPr>
    <p:cSldViewPr>
      <p:cViewPr varScale="1">
        <p:scale>
          <a:sx n="89" d="100"/>
          <a:sy n="89" d="100"/>
        </p:scale>
        <p:origin x="660"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852BEE3-7B9D-484F-9ACE-A0D8DB1E27EB}" type="datetimeFigureOut">
              <a:rPr lang="tr-TR" smtClean="0"/>
              <a:t>25.02.2021</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27D6472-B74E-4C94-8771-AF265340A9D4}" type="slidenum">
              <a:rPr lang="tr-TR" smtClean="0"/>
              <a:t>‹#›</a:t>
            </a:fld>
            <a:endParaRPr lang="tr-TR"/>
          </a:p>
        </p:txBody>
      </p:sp>
    </p:spTree>
    <p:extLst>
      <p:ext uri="{BB962C8B-B14F-4D97-AF65-F5344CB8AC3E}">
        <p14:creationId xmlns:p14="http://schemas.microsoft.com/office/powerpoint/2010/main" val="3823068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327D6472-B74E-4C94-8771-AF265340A9D4}" type="slidenum">
              <a:rPr lang="tr-TR" smtClean="0"/>
              <a:t>22</a:t>
            </a:fld>
            <a:endParaRPr lang="tr-TR"/>
          </a:p>
        </p:txBody>
      </p:sp>
    </p:spTree>
    <p:extLst>
      <p:ext uri="{BB962C8B-B14F-4D97-AF65-F5344CB8AC3E}">
        <p14:creationId xmlns:p14="http://schemas.microsoft.com/office/powerpoint/2010/main" val="11646931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327D6472-B74E-4C94-8771-AF265340A9D4}" type="slidenum">
              <a:rPr lang="tr-TR" smtClean="0"/>
              <a:t>24</a:t>
            </a:fld>
            <a:endParaRPr lang="tr-TR"/>
          </a:p>
        </p:txBody>
      </p:sp>
    </p:spTree>
    <p:extLst>
      <p:ext uri="{BB962C8B-B14F-4D97-AF65-F5344CB8AC3E}">
        <p14:creationId xmlns:p14="http://schemas.microsoft.com/office/powerpoint/2010/main" val="18128248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327D6472-B74E-4C94-8771-AF265340A9D4}" type="slidenum">
              <a:rPr lang="tr-TR" smtClean="0"/>
              <a:t>30</a:t>
            </a:fld>
            <a:endParaRPr lang="tr-TR"/>
          </a:p>
        </p:txBody>
      </p:sp>
    </p:spTree>
    <p:extLst>
      <p:ext uri="{BB962C8B-B14F-4D97-AF65-F5344CB8AC3E}">
        <p14:creationId xmlns:p14="http://schemas.microsoft.com/office/powerpoint/2010/main" val="36910262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25.02.2021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23720DD-5B6D-40BF-8493-A6B52D484E6B}" type="datetimeFigureOut">
              <a:rPr lang="tr-TR" smtClean="0"/>
              <a:t>25.02.2021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25.02.2021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fld id="{A23720DD-5B6D-40BF-8493-A6B52D484E6B}" type="datetimeFigureOut">
              <a:rPr lang="tr-TR" smtClean="0"/>
              <a:t>25.02.2021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fld id="{A23720DD-5B6D-40BF-8493-A6B52D484E6B}" type="datetimeFigureOut">
              <a:rPr lang="tr-TR" smtClean="0"/>
              <a:t>25.02.2021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fld id="{A23720DD-5B6D-40BF-8493-A6B52D484E6B}" type="datetimeFigureOut">
              <a:rPr lang="tr-TR" smtClean="0"/>
              <a:t>25.02.2021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25.02.2021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25.02.2021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25.02.2021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23720DD-5B6D-40BF-8493-A6B52D484E6B}" type="datetimeFigureOut">
              <a:rPr lang="tr-TR" smtClean="0"/>
              <a:t>25.02.2021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23720DD-5B6D-40BF-8493-A6B52D484E6B}" type="datetimeFigureOut">
              <a:rPr lang="tr-TR" smtClean="0"/>
              <a:t>25.02.2021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25.02.2021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hyperlink" Target="http://bilgioloji.com/pages/sosyal/cografya/yer/ulke/avrupa/ispanya-hakkinda-bilgi-verir-misiniz/" TargetMode="External"/><Relationship Id="rId3" Type="http://schemas.openxmlformats.org/officeDocument/2006/relationships/image" Target="../media/image2.png"/><Relationship Id="rId7" Type="http://schemas.openxmlformats.org/officeDocument/2006/relationships/hyperlink" Target="https://www.researchgate.net/publication/280896714_Ozel_Egitim_Hakkinda_Salamanca_Bildirisi"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hyperlink" Target="http://azkurs.org/zedelenme-yetersizlik.html" TargetMode="External"/><Relationship Id="rId5" Type="http://schemas.openxmlformats.org/officeDocument/2006/relationships/hyperlink" Target="https://www.pngresmi.com/" TargetMode="External"/><Relationship Id="rId4" Type="http://schemas.openxmlformats.org/officeDocument/2006/relationships/hyperlink" Target="https://dergipark.org.tr/tr/" TargetMode="External"/><Relationship Id="rId9" Type="http://schemas.openxmlformats.org/officeDocument/2006/relationships/hyperlink" Target="https://tr.wikipedia.org/wiki/%C4%B0spanya'n%C4%B1n_ill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9" descr="sunu kapa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408" y="-85031"/>
            <a:ext cx="9144000" cy="695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Metin kutusu 2"/>
          <p:cNvSpPr txBox="1"/>
          <p:nvPr/>
        </p:nvSpPr>
        <p:spPr>
          <a:xfrm>
            <a:off x="2051720" y="116632"/>
            <a:ext cx="7092280" cy="723275"/>
          </a:xfrm>
          <a:prstGeom prst="rect">
            <a:avLst/>
          </a:prstGeom>
          <a:noFill/>
        </p:spPr>
        <p:txBody>
          <a:bodyPr wrap="square" rtlCol="0">
            <a:spAutoFit/>
          </a:bodyPr>
          <a:lstStyle/>
          <a:p>
            <a:r>
              <a:rPr lang="tr-TR" sz="4100" b="1" dirty="0"/>
              <a:t>ONDOKUZ MAYIS ÜNİVERSİTESİ</a:t>
            </a:r>
          </a:p>
        </p:txBody>
      </p:sp>
      <p:sp>
        <p:nvSpPr>
          <p:cNvPr id="4" name="Metin kutusu 3"/>
          <p:cNvSpPr txBox="1"/>
          <p:nvPr/>
        </p:nvSpPr>
        <p:spPr>
          <a:xfrm>
            <a:off x="3779912" y="816214"/>
            <a:ext cx="3066737" cy="553998"/>
          </a:xfrm>
          <a:prstGeom prst="rect">
            <a:avLst/>
          </a:prstGeom>
          <a:noFill/>
        </p:spPr>
        <p:txBody>
          <a:bodyPr wrap="none" rtlCol="0">
            <a:spAutoFit/>
          </a:bodyPr>
          <a:lstStyle/>
          <a:p>
            <a:r>
              <a:rPr lang="tr-TR" sz="3000" b="1" dirty="0"/>
              <a:t>EĞİTİM FAKÜLTESİ</a:t>
            </a:r>
          </a:p>
        </p:txBody>
      </p:sp>
      <p:sp>
        <p:nvSpPr>
          <p:cNvPr id="5" name="Metin kutusu 4"/>
          <p:cNvSpPr txBox="1"/>
          <p:nvPr/>
        </p:nvSpPr>
        <p:spPr>
          <a:xfrm>
            <a:off x="2987818" y="1370212"/>
            <a:ext cx="4880823" cy="553998"/>
          </a:xfrm>
          <a:prstGeom prst="rect">
            <a:avLst/>
          </a:prstGeom>
          <a:noFill/>
        </p:spPr>
        <p:txBody>
          <a:bodyPr wrap="none" rtlCol="0">
            <a:spAutoFit/>
          </a:bodyPr>
          <a:lstStyle/>
          <a:p>
            <a:r>
              <a:rPr lang="tr-TR" sz="3000" b="1" dirty="0"/>
              <a:t>ÖZEL EĞİTİM ÖĞRETMENLİĞİ </a:t>
            </a:r>
          </a:p>
        </p:txBody>
      </p:sp>
      <p:sp>
        <p:nvSpPr>
          <p:cNvPr id="6" name="Metin kutusu 5"/>
          <p:cNvSpPr txBox="1"/>
          <p:nvPr/>
        </p:nvSpPr>
        <p:spPr>
          <a:xfrm>
            <a:off x="3008034" y="4245441"/>
            <a:ext cx="5210081" cy="492443"/>
          </a:xfrm>
          <a:prstGeom prst="rect">
            <a:avLst/>
          </a:prstGeom>
          <a:noFill/>
        </p:spPr>
        <p:txBody>
          <a:bodyPr wrap="none" rtlCol="0">
            <a:spAutoFit/>
          </a:bodyPr>
          <a:lstStyle/>
          <a:p>
            <a:r>
              <a:rPr lang="tr-TR" sz="2600" b="1" dirty="0"/>
              <a:t>ÖĞRETİM GÖREVLİSİ:  AYFER KESKİN</a:t>
            </a:r>
          </a:p>
        </p:txBody>
      </p:sp>
      <p:sp>
        <p:nvSpPr>
          <p:cNvPr id="7" name="Metin kutusu 6"/>
          <p:cNvSpPr txBox="1"/>
          <p:nvPr/>
        </p:nvSpPr>
        <p:spPr>
          <a:xfrm>
            <a:off x="2097088" y="5301208"/>
            <a:ext cx="7110152" cy="984885"/>
          </a:xfrm>
          <a:prstGeom prst="rect">
            <a:avLst/>
          </a:prstGeom>
          <a:noFill/>
        </p:spPr>
        <p:txBody>
          <a:bodyPr wrap="none" rtlCol="0">
            <a:spAutoFit/>
          </a:bodyPr>
          <a:lstStyle/>
          <a:p>
            <a:r>
              <a:rPr lang="tr-TR" sz="5800" b="1" dirty="0">
                <a:solidFill>
                  <a:srgbClr val="C00000"/>
                </a:solidFill>
              </a:rPr>
              <a:t>SALAMANCA BİLDİRİSİ</a:t>
            </a:r>
          </a:p>
        </p:txBody>
      </p:sp>
    </p:spTree>
    <p:extLst>
      <p:ext uri="{BB962C8B-B14F-4D97-AF65-F5344CB8AC3E}">
        <p14:creationId xmlns:p14="http://schemas.microsoft.com/office/powerpoint/2010/main" val="2321144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15900"/>
            <a:ext cx="8147248" cy="634082"/>
          </a:xfrm>
        </p:spPr>
        <p:txBody>
          <a:bodyPr>
            <a:normAutofit fontScale="90000"/>
          </a:bodyPr>
          <a:lstStyle/>
          <a:p>
            <a:r>
              <a:rPr lang="tr-TR" dirty="0"/>
              <a:t>İÇİNDEKİLER</a:t>
            </a:r>
          </a:p>
        </p:txBody>
      </p:sp>
      <p:sp>
        <p:nvSpPr>
          <p:cNvPr id="3" name="İçerik Yer Tutucusu 2"/>
          <p:cNvSpPr>
            <a:spLocks noGrp="1"/>
          </p:cNvSpPr>
          <p:nvPr>
            <p:ph idx="1"/>
          </p:nvPr>
        </p:nvSpPr>
        <p:spPr>
          <a:xfrm>
            <a:off x="0" y="836712"/>
            <a:ext cx="9144000" cy="5256584"/>
          </a:xfrm>
        </p:spPr>
        <p:txBody>
          <a:bodyPr>
            <a:normAutofit lnSpcReduction="10000"/>
          </a:bodyPr>
          <a:lstStyle/>
          <a:p>
            <a:r>
              <a:rPr lang="tr-TR" dirty="0" err="1"/>
              <a:t>Salamanca</a:t>
            </a:r>
            <a:r>
              <a:rPr lang="tr-TR" dirty="0"/>
              <a:t> Şehrinin Haritadan Gösterimi………….…. 1</a:t>
            </a:r>
          </a:p>
          <a:p>
            <a:r>
              <a:rPr lang="tr-TR" dirty="0"/>
              <a:t>Sunum Hakkında Kısa Bilgiler……..……………….…….….3</a:t>
            </a:r>
          </a:p>
          <a:p>
            <a:r>
              <a:rPr lang="tr-TR" dirty="0" err="1"/>
              <a:t>Salamanca</a:t>
            </a:r>
            <a:r>
              <a:rPr lang="tr-TR" dirty="0"/>
              <a:t> Bildirisinde 1. Kısım………….………………….9</a:t>
            </a:r>
          </a:p>
          <a:p>
            <a:r>
              <a:rPr lang="tr-TR" dirty="0" err="1"/>
              <a:t>Salamanca</a:t>
            </a:r>
            <a:r>
              <a:rPr lang="tr-TR" dirty="0"/>
              <a:t> Bildirisinde 2. Kısım ………….……………….10</a:t>
            </a:r>
          </a:p>
          <a:p>
            <a:r>
              <a:rPr lang="tr-TR" dirty="0" err="1"/>
              <a:t>Salamanca</a:t>
            </a:r>
            <a:r>
              <a:rPr lang="tr-TR" dirty="0"/>
              <a:t> Bildirisinde 3. Kısım ………….……………….12</a:t>
            </a:r>
          </a:p>
          <a:p>
            <a:r>
              <a:rPr lang="tr-TR" dirty="0" err="1"/>
              <a:t>Salamanca</a:t>
            </a:r>
            <a:r>
              <a:rPr lang="tr-TR" dirty="0"/>
              <a:t> Bildirisinde 4. Kısım ………….………….……16</a:t>
            </a:r>
          </a:p>
          <a:p>
            <a:r>
              <a:rPr lang="tr-TR" dirty="0" err="1"/>
              <a:t>Salamanca</a:t>
            </a:r>
            <a:r>
              <a:rPr lang="tr-TR" dirty="0"/>
              <a:t> Bildirisinde 5. Kısım ………….……………….23</a:t>
            </a:r>
          </a:p>
          <a:p>
            <a:r>
              <a:rPr lang="tr-TR" dirty="0"/>
              <a:t>Bildirinin Orijinal Hali…………………………………………..24</a:t>
            </a:r>
          </a:p>
          <a:p>
            <a:r>
              <a:rPr lang="tr-TR" dirty="0"/>
              <a:t>Kaynakça……………………………………………………………..28</a:t>
            </a:r>
          </a:p>
        </p:txBody>
      </p:sp>
      <p:pic>
        <p:nvPicPr>
          <p:cNvPr id="4"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95194"/>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6027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548680"/>
          </a:xfrm>
        </p:spPr>
        <p:txBody>
          <a:bodyPr>
            <a:normAutofit/>
          </a:bodyPr>
          <a:lstStyle/>
          <a:p>
            <a:r>
              <a:rPr lang="tr-TR" sz="3000" b="1" dirty="0"/>
              <a:t>BİLDİRİNİN YAYIMLANDIĞI ŞEHİR SALAMANCA NEREDE?</a:t>
            </a:r>
          </a:p>
        </p:txBody>
      </p:sp>
      <p:pic>
        <p:nvPicPr>
          <p:cNvPr id="1026" name="Picture 2" descr="C:\Users\PC\Desktop\80_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48" y="548680"/>
            <a:ext cx="9127853" cy="532859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sunu"/>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95194"/>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Dikdörtgen 3"/>
          <p:cNvSpPr/>
          <p:nvPr/>
        </p:nvSpPr>
        <p:spPr>
          <a:xfrm>
            <a:off x="8677466" y="5712440"/>
            <a:ext cx="267862" cy="800219"/>
          </a:xfrm>
          <a:prstGeom prst="rect">
            <a:avLst/>
          </a:prstGeom>
          <a:noFill/>
        </p:spPr>
        <p:txBody>
          <a:bodyPr wrap="square" lIns="91440" tIns="45720" rIns="91440" bIns="45720">
            <a:spAutoFit/>
          </a:bodyPr>
          <a:lstStyle/>
          <a:p>
            <a:pPr algn="ctr"/>
            <a:r>
              <a:rPr lang="tr-TR" sz="46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a:t>
            </a:r>
          </a:p>
        </p:txBody>
      </p:sp>
    </p:spTree>
    <p:extLst>
      <p:ext uri="{BB962C8B-B14F-4D97-AF65-F5344CB8AC3E}">
        <p14:creationId xmlns:p14="http://schemas.microsoft.com/office/powerpoint/2010/main" val="10596915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95194"/>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descr="C:\Users\PC\Desktop\Provinces_of_Spain.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5" y="-26690"/>
            <a:ext cx="9144000" cy="7200106"/>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8638388" y="5805264"/>
            <a:ext cx="484427" cy="800219"/>
          </a:xfrm>
          <a:prstGeom prst="rect">
            <a:avLst/>
          </a:prstGeom>
          <a:noFill/>
        </p:spPr>
        <p:txBody>
          <a:bodyPr wrap="none" lIns="91440" tIns="45720" rIns="91440" bIns="45720">
            <a:spAutoFit/>
          </a:bodyPr>
          <a:lstStyle/>
          <a:p>
            <a:pPr algn="ctr"/>
            <a:r>
              <a:rPr lang="tr-TR" sz="46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a:t>
            </a:r>
          </a:p>
        </p:txBody>
      </p:sp>
      <p:cxnSp>
        <p:nvCxnSpPr>
          <p:cNvPr id="5" name="Düz Ok Bağlayıcısı 4"/>
          <p:cNvCxnSpPr/>
          <p:nvPr/>
        </p:nvCxnSpPr>
        <p:spPr>
          <a:xfrm flipV="1">
            <a:off x="1691680" y="2492896"/>
            <a:ext cx="1512168"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87519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95194"/>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Dikdörtgen 5"/>
          <p:cNvSpPr/>
          <p:nvPr/>
        </p:nvSpPr>
        <p:spPr>
          <a:xfrm>
            <a:off x="0" y="836712"/>
            <a:ext cx="9144000" cy="4770537"/>
          </a:xfrm>
          <a:prstGeom prst="rect">
            <a:avLst/>
          </a:prstGeom>
        </p:spPr>
        <p:txBody>
          <a:bodyPr wrap="square">
            <a:spAutoFit/>
          </a:bodyPr>
          <a:lstStyle/>
          <a:p>
            <a:r>
              <a:rPr lang="tr-TR" sz="3800" b="1" dirty="0"/>
              <a:t>                    “HERKES İÇİN EĞİTİM”</a:t>
            </a:r>
          </a:p>
          <a:p>
            <a:endParaRPr lang="tr-TR" sz="3800" dirty="0"/>
          </a:p>
          <a:p>
            <a:pPr lvl="1"/>
            <a:r>
              <a:rPr lang="tr-TR" sz="3800" dirty="0"/>
              <a:t>“Herkes için eğitim”,</a:t>
            </a:r>
          </a:p>
          <a:p>
            <a:pPr lvl="1"/>
            <a:r>
              <a:rPr lang="tr-TR" sz="3800" dirty="0"/>
              <a:t>Ayrımcılığı, ayırımı azaltma,</a:t>
            </a:r>
          </a:p>
          <a:p>
            <a:pPr lvl="1"/>
            <a:r>
              <a:rPr lang="tr-TR" sz="3800" dirty="0"/>
              <a:t>Çocuğu merkez alan eğitim,</a:t>
            </a:r>
          </a:p>
          <a:p>
            <a:pPr lvl="1"/>
            <a:r>
              <a:rPr lang="tr-TR" sz="3800" dirty="0"/>
              <a:t>Kapsayıcı eğitim,</a:t>
            </a:r>
          </a:p>
          <a:p>
            <a:pPr lvl="1"/>
            <a:r>
              <a:rPr lang="tr-TR" sz="3800" dirty="0"/>
              <a:t>Çocukların ilgi ve özelliklerine göre eğitim,</a:t>
            </a:r>
          </a:p>
          <a:p>
            <a:pPr lvl="1"/>
            <a:r>
              <a:rPr lang="tr-TR" sz="3800" dirty="0"/>
              <a:t>sözü verilmiştir.</a:t>
            </a:r>
          </a:p>
        </p:txBody>
      </p:sp>
      <p:sp>
        <p:nvSpPr>
          <p:cNvPr id="2" name="Dikdörtgen 1"/>
          <p:cNvSpPr/>
          <p:nvPr/>
        </p:nvSpPr>
        <p:spPr>
          <a:xfrm>
            <a:off x="8580917" y="5603012"/>
            <a:ext cx="535723" cy="1754326"/>
          </a:xfrm>
          <a:prstGeom prst="rect">
            <a:avLst/>
          </a:prstGeom>
          <a:noFill/>
        </p:spPr>
        <p:txBody>
          <a:bodyPr wrap="none" lIns="91440" tIns="45720" rIns="91440" bIns="45720">
            <a:spAutoFit/>
          </a:bodyPr>
          <a:lstStyle/>
          <a:p>
            <a:pPr algn="ctr"/>
            <a:r>
              <a:rPr lang="tr-TR"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3</a:t>
            </a:r>
          </a:p>
          <a:p>
            <a:pPr algn="ctr"/>
            <a:endParaRPr lang="tr-TR"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28135117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323850" y="0"/>
            <a:ext cx="8143875" cy="1004888"/>
          </a:xfrm>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eaLnBrk="1" hangingPunct="1"/>
            <a:endParaRPr lang="tr-TR" altLang="tr-TR" sz="2400"/>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eaLnBrk="1" hangingPunct="1"/>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95194"/>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ikdörtgen 2"/>
          <p:cNvSpPr/>
          <p:nvPr/>
        </p:nvSpPr>
        <p:spPr>
          <a:xfrm>
            <a:off x="143508" y="116632"/>
            <a:ext cx="8856984" cy="3539430"/>
          </a:xfrm>
          <a:prstGeom prst="rect">
            <a:avLst/>
          </a:prstGeom>
        </p:spPr>
        <p:txBody>
          <a:bodyPr wrap="square">
            <a:spAutoFit/>
          </a:bodyPr>
          <a:lstStyle/>
          <a:p>
            <a:r>
              <a:rPr lang="tr-TR" sz="2800" dirty="0">
                <a:latin typeface="Arial" panose="020B0604020202020204" pitchFamily="34" charset="0"/>
                <a:cs typeface="Arial" panose="020B0604020202020204" pitchFamily="34" charset="0"/>
              </a:rPr>
              <a:t>      7 -10 Haziran 1994 tarihlerinde İspanya'nın </a:t>
            </a:r>
            <a:r>
              <a:rPr lang="tr-TR" sz="2800" dirty="0" err="1">
                <a:latin typeface="Arial" panose="020B0604020202020204" pitchFamily="34" charset="0"/>
                <a:cs typeface="Arial" panose="020B0604020202020204" pitchFamily="34" charset="0"/>
              </a:rPr>
              <a:t>Salamanca</a:t>
            </a:r>
            <a:r>
              <a:rPr lang="tr-TR" sz="2800" dirty="0">
                <a:latin typeface="Arial" panose="020B0604020202020204" pitchFamily="34" charset="0"/>
                <a:cs typeface="Arial" panose="020B0604020202020204" pitchFamily="34" charset="0"/>
              </a:rPr>
              <a:t> şehrinde, 92 devleti ve 25 uluslararası kuruluşu temsil eden 300 den fazla kişi bir araya geldi. Amaçları, özellikle özel eğitim gerektiren çocuklar olmak üzere, okulu tüm çocuklara hizmet verecek şekilde güçlendirerek, "kapsayıcı eğitim" (herkesi kapsayan eğitim) yaklaşımını geliştirmek ve "herkes için eğitim" hedefini gerçekleştirmekti. </a:t>
            </a:r>
          </a:p>
        </p:txBody>
      </p:sp>
      <p:pic>
        <p:nvPicPr>
          <p:cNvPr id="11266" name="Picture 2" descr="C:\Users\PC\Desktop\kapsayıcı eğitim.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836" y="3635598"/>
            <a:ext cx="6609432" cy="2581250"/>
          </a:xfrm>
          <a:prstGeom prst="rect">
            <a:avLst/>
          </a:prstGeom>
          <a:noFill/>
          <a:extLst>
            <a:ext uri="{909E8E84-426E-40DD-AFC4-6F175D3DCCD1}">
              <a14:hiddenFill xmlns:a14="http://schemas.microsoft.com/office/drawing/2010/main">
                <a:solidFill>
                  <a:srgbClr val="FFFFFF"/>
                </a:solidFill>
              </a14:hiddenFill>
            </a:ext>
          </a:extLst>
        </p:spPr>
      </p:pic>
      <p:sp>
        <p:nvSpPr>
          <p:cNvPr id="4" name="Dikdörtgen 3"/>
          <p:cNvSpPr/>
          <p:nvPr/>
        </p:nvSpPr>
        <p:spPr>
          <a:xfrm>
            <a:off x="8529996" y="5654724"/>
            <a:ext cx="535723" cy="923330"/>
          </a:xfrm>
          <a:prstGeom prst="rect">
            <a:avLst/>
          </a:prstGeom>
          <a:noFill/>
        </p:spPr>
        <p:txBody>
          <a:bodyPr wrap="none" lIns="91440" tIns="45720" rIns="91440" bIns="45720">
            <a:spAutoFit/>
          </a:bodyPr>
          <a:lstStyle/>
          <a:p>
            <a:pPr algn="ctr"/>
            <a:r>
              <a:rPr lang="tr-TR"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4</a:t>
            </a:r>
          </a:p>
        </p:txBody>
      </p:sp>
    </p:spTree>
    <p:extLst>
      <p:ext uri="{BB962C8B-B14F-4D97-AF65-F5344CB8AC3E}">
        <p14:creationId xmlns:p14="http://schemas.microsoft.com/office/powerpoint/2010/main" val="2323969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323850" y="0"/>
            <a:ext cx="8143875" cy="1004888"/>
          </a:xfrm>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eaLnBrk="1" hangingPunct="1"/>
            <a:endParaRPr lang="tr-TR" altLang="tr-TR" sz="2400"/>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eaLnBrk="1" hangingPunct="1"/>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ikdörtgen 2"/>
          <p:cNvSpPr/>
          <p:nvPr/>
        </p:nvSpPr>
        <p:spPr>
          <a:xfrm>
            <a:off x="0" y="1124744"/>
            <a:ext cx="8928992" cy="2677656"/>
          </a:xfrm>
          <a:prstGeom prst="rect">
            <a:avLst/>
          </a:prstGeom>
        </p:spPr>
        <p:txBody>
          <a:bodyPr wrap="square">
            <a:spAutoFit/>
          </a:bodyPr>
          <a:lstStyle/>
          <a:p>
            <a:r>
              <a:rPr lang="tr-TR" sz="2800" dirty="0"/>
              <a:t>    UNESCO ve ispanya hükümetinin işbirliğiyle düzenlenen konferans, deneyimli eğitimcileri, yöneticileri, politika belirleyicilerini ve uzmanlarla birlikte, Birleşmiş Milletler, bu alanda uzmanlaşmış kurumlar, diğer uluslararası hükümet </a:t>
            </a:r>
            <a:r>
              <a:rPr lang="tr-TR" sz="2800" dirty="0" err="1"/>
              <a:t>kuruluşlan</a:t>
            </a:r>
            <a:r>
              <a:rPr lang="tr-TR" sz="2800" dirty="0"/>
              <a:t>, özel kuruluşlar ve maddi yardım sağlayan kurum temsilcilerini bir araya getirdi. </a:t>
            </a:r>
          </a:p>
        </p:txBody>
      </p:sp>
      <p:sp>
        <p:nvSpPr>
          <p:cNvPr id="4" name="Dikdörtgen 3"/>
          <p:cNvSpPr/>
          <p:nvPr/>
        </p:nvSpPr>
        <p:spPr>
          <a:xfrm>
            <a:off x="0" y="4077072"/>
            <a:ext cx="9285752" cy="954107"/>
          </a:xfrm>
          <a:prstGeom prst="rect">
            <a:avLst/>
          </a:prstGeom>
        </p:spPr>
        <p:txBody>
          <a:bodyPr wrap="square">
            <a:spAutoFit/>
          </a:bodyPr>
          <a:lstStyle/>
          <a:p>
            <a:r>
              <a:rPr lang="tr-TR" sz="2800" dirty="0"/>
              <a:t>    Konferansta, özel eğitim prensipleri, politikaları, uygulamalar ve faaliyet çerçevesi hakkındaki </a:t>
            </a:r>
            <a:r>
              <a:rPr lang="tr-TR" sz="2800" dirty="0" err="1"/>
              <a:t>Salamanca</a:t>
            </a:r>
            <a:r>
              <a:rPr lang="tr-TR" sz="2800" dirty="0"/>
              <a:t> Bildirisi kabul edildi. </a:t>
            </a:r>
          </a:p>
        </p:txBody>
      </p:sp>
      <p:sp>
        <p:nvSpPr>
          <p:cNvPr id="5" name="Dikdörtgen 4"/>
          <p:cNvSpPr/>
          <p:nvPr/>
        </p:nvSpPr>
        <p:spPr>
          <a:xfrm>
            <a:off x="8465714" y="5501283"/>
            <a:ext cx="535723" cy="923330"/>
          </a:xfrm>
          <a:prstGeom prst="rect">
            <a:avLst/>
          </a:prstGeom>
          <a:noFill/>
        </p:spPr>
        <p:txBody>
          <a:bodyPr wrap="none" lIns="91440" tIns="45720" rIns="91440" bIns="45720">
            <a:spAutoFit/>
          </a:bodyPr>
          <a:lstStyle/>
          <a:p>
            <a:pPr algn="ctr"/>
            <a:r>
              <a:rPr lang="tr-TR"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5</a:t>
            </a:r>
          </a:p>
        </p:txBody>
      </p:sp>
    </p:spTree>
    <p:extLst>
      <p:ext uri="{BB962C8B-B14F-4D97-AF65-F5344CB8AC3E}">
        <p14:creationId xmlns:p14="http://schemas.microsoft.com/office/powerpoint/2010/main" val="18767306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323850" y="0"/>
            <a:ext cx="8143875" cy="1004888"/>
          </a:xfrm>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eaLnBrk="1" hangingPunct="1"/>
            <a:endParaRPr lang="tr-TR" altLang="tr-TR" sz="2400"/>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eaLnBrk="1" hangingPunct="1"/>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ikdörtgen 2"/>
          <p:cNvSpPr/>
          <p:nvPr/>
        </p:nvSpPr>
        <p:spPr>
          <a:xfrm>
            <a:off x="0" y="332656"/>
            <a:ext cx="9144000" cy="2246769"/>
          </a:xfrm>
          <a:prstGeom prst="rect">
            <a:avLst/>
          </a:prstGeom>
        </p:spPr>
        <p:txBody>
          <a:bodyPr wrap="square">
            <a:spAutoFit/>
          </a:bodyPr>
          <a:lstStyle/>
          <a:p>
            <a:r>
              <a:rPr lang="tr-TR" sz="2800" dirty="0"/>
              <a:t>    </a:t>
            </a:r>
            <a:r>
              <a:rPr lang="tr-TR" sz="2800" dirty="0" err="1"/>
              <a:t>Salamanca</a:t>
            </a:r>
            <a:r>
              <a:rPr lang="tr-TR" sz="2800" dirty="0"/>
              <a:t> Bildirisi: Bireysel ayrılıklara bakılmaksızın, herkesin eğitim hakkını garantiye almak üzere, "1990 Herkes için Eğitim Dünya Konferansında", Dünya Toplumunun verdiği sözü yeniler ve 1948 Evrensel insan Hakları Bildirisinin içerdiği her bireyin eğitim görme hakkını tekrar teyit ederek; </a:t>
            </a:r>
          </a:p>
        </p:txBody>
      </p:sp>
      <p:pic>
        <p:nvPicPr>
          <p:cNvPr id="1028" name="Picture 4" descr="C:\Users\PC\Desktop\Ekran Alıntısı.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9" y="2579425"/>
            <a:ext cx="7583488" cy="3622888"/>
          </a:xfrm>
          <a:prstGeom prst="rect">
            <a:avLst/>
          </a:prstGeom>
          <a:noFill/>
          <a:extLst>
            <a:ext uri="{909E8E84-426E-40DD-AFC4-6F175D3DCCD1}">
              <a14:hiddenFill xmlns:a14="http://schemas.microsoft.com/office/drawing/2010/main">
                <a:solidFill>
                  <a:srgbClr val="FFFFFF"/>
                </a:solidFill>
              </a14:hiddenFill>
            </a:ext>
          </a:extLst>
        </p:spPr>
      </p:pic>
      <p:sp>
        <p:nvSpPr>
          <p:cNvPr id="4" name="Dikdörtgen 3"/>
          <p:cNvSpPr/>
          <p:nvPr/>
        </p:nvSpPr>
        <p:spPr>
          <a:xfrm>
            <a:off x="8581715" y="5529858"/>
            <a:ext cx="535723" cy="923330"/>
          </a:xfrm>
          <a:prstGeom prst="rect">
            <a:avLst/>
          </a:prstGeom>
          <a:noFill/>
        </p:spPr>
        <p:txBody>
          <a:bodyPr wrap="none" lIns="91440" tIns="45720" rIns="91440" bIns="45720">
            <a:spAutoFit/>
          </a:bodyPr>
          <a:lstStyle/>
          <a:p>
            <a:pPr algn="ctr"/>
            <a:r>
              <a:rPr lang="tr-TR"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6</a:t>
            </a:r>
          </a:p>
        </p:txBody>
      </p:sp>
    </p:spTree>
    <p:extLst>
      <p:ext uri="{BB962C8B-B14F-4D97-AF65-F5344CB8AC3E}">
        <p14:creationId xmlns:p14="http://schemas.microsoft.com/office/powerpoint/2010/main" val="18767306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323850" y="0"/>
            <a:ext cx="8143875" cy="1004888"/>
          </a:xfrm>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eaLnBrk="1" hangingPunct="1"/>
            <a:endParaRPr lang="tr-TR" altLang="tr-TR" sz="2400"/>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eaLnBrk="1" hangingPunct="1"/>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ikdörtgen 2"/>
          <p:cNvSpPr/>
          <p:nvPr/>
        </p:nvSpPr>
        <p:spPr>
          <a:xfrm>
            <a:off x="0" y="692696"/>
            <a:ext cx="9144000" cy="2677656"/>
          </a:xfrm>
          <a:prstGeom prst="rect">
            <a:avLst/>
          </a:prstGeom>
        </p:spPr>
        <p:txBody>
          <a:bodyPr wrap="square">
            <a:spAutoFit/>
          </a:bodyPr>
          <a:lstStyle/>
          <a:p>
            <a:r>
              <a:rPr lang="tr-TR" sz="2800" dirty="0"/>
              <a:t>    Yetersizliği olan bireyler için imkanların eşitlenmesine dair, 1993 Birleşmiş Milletler Standart Kurallarında en üst noktaya ulaşan ve yetersizliği olan bireylerin eğitiminin, eğitim sisteminin ayrılmaz bir parçası olduğunu güvenceye almaları için devletleri teşvik eden çeşitli Birleşmiş Milletler bildirilerini hatırlatarak; </a:t>
            </a:r>
          </a:p>
        </p:txBody>
      </p:sp>
      <p:pic>
        <p:nvPicPr>
          <p:cNvPr id="2051" name="Picture 3" descr="C:\Users\PC\Desktop\Ekran Alıntısıs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5696" y="2996952"/>
            <a:ext cx="5544616" cy="3286125"/>
          </a:xfrm>
          <a:prstGeom prst="rect">
            <a:avLst/>
          </a:prstGeom>
          <a:noFill/>
          <a:extLst>
            <a:ext uri="{909E8E84-426E-40DD-AFC4-6F175D3DCCD1}">
              <a14:hiddenFill xmlns:a14="http://schemas.microsoft.com/office/drawing/2010/main">
                <a:solidFill>
                  <a:srgbClr val="FFFFFF"/>
                </a:solidFill>
              </a14:hiddenFill>
            </a:ext>
          </a:extLst>
        </p:spPr>
      </p:pic>
      <p:sp>
        <p:nvSpPr>
          <p:cNvPr id="4" name="Dikdörtgen 3"/>
          <p:cNvSpPr/>
          <p:nvPr/>
        </p:nvSpPr>
        <p:spPr>
          <a:xfrm>
            <a:off x="8500764" y="5535414"/>
            <a:ext cx="535723" cy="923330"/>
          </a:xfrm>
          <a:prstGeom prst="rect">
            <a:avLst/>
          </a:prstGeom>
          <a:noFill/>
        </p:spPr>
        <p:txBody>
          <a:bodyPr wrap="none" lIns="91440" tIns="45720" rIns="91440" bIns="45720">
            <a:spAutoFit/>
          </a:bodyPr>
          <a:lstStyle/>
          <a:p>
            <a:pPr algn="ctr"/>
            <a:r>
              <a:rPr lang="tr-TR"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7</a:t>
            </a:r>
          </a:p>
        </p:txBody>
      </p:sp>
    </p:spTree>
    <p:extLst>
      <p:ext uri="{BB962C8B-B14F-4D97-AF65-F5344CB8AC3E}">
        <p14:creationId xmlns:p14="http://schemas.microsoft.com/office/powerpoint/2010/main" val="18767306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323850" y="0"/>
            <a:ext cx="8143875" cy="1004888"/>
          </a:xfrm>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eaLnBrk="1" hangingPunct="1"/>
            <a:endParaRPr lang="tr-TR" altLang="tr-TR" sz="2400"/>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eaLnBrk="1" hangingPunct="1"/>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ikdörtgen 2"/>
          <p:cNvSpPr/>
          <p:nvPr/>
        </p:nvSpPr>
        <p:spPr>
          <a:xfrm>
            <a:off x="-30708" y="476672"/>
            <a:ext cx="9396536" cy="3293209"/>
          </a:xfrm>
          <a:prstGeom prst="rect">
            <a:avLst/>
          </a:prstGeom>
        </p:spPr>
        <p:txBody>
          <a:bodyPr wrap="square">
            <a:spAutoFit/>
          </a:bodyPr>
          <a:lstStyle/>
          <a:p>
            <a:r>
              <a:rPr lang="tr-TR" sz="2600" dirty="0"/>
              <a:t>    Büyük çoğunluğuna hala ulaşılamamış olan Özel eğitim gerektiren bireylerin eğitim imkanlarının geliştirilmesi yollarının araştırılmasında hükümetlerin, taraftarların, toplum ve veli gruplarının ve bilhassa yetersizliği olan kişilerin kuruluşlarının artan ilgilerini memnuniyetle belirterek; bu dünya konferansında pek çok hükümetin temsilcilerinin, uzmanlaşmış kuruluşların ve hükümetler arası kuruluşların yüksek düzeyde faal katılımlarını, bu ilginin belgesi olduğunu memnuniyetle görerek, </a:t>
            </a:r>
          </a:p>
        </p:txBody>
      </p:sp>
      <p:pic>
        <p:nvPicPr>
          <p:cNvPr id="3074" name="Picture 2" descr="C:\Users\PC\Desktop\Ekran Alıntısısdasdas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69881"/>
            <a:ext cx="9144000" cy="2118156"/>
          </a:xfrm>
          <a:prstGeom prst="rect">
            <a:avLst/>
          </a:prstGeom>
          <a:noFill/>
          <a:extLst>
            <a:ext uri="{909E8E84-426E-40DD-AFC4-6F175D3DCCD1}">
              <a14:hiddenFill xmlns:a14="http://schemas.microsoft.com/office/drawing/2010/main">
                <a:solidFill>
                  <a:srgbClr val="FFFFFF"/>
                </a:solidFill>
              </a14:hiddenFill>
            </a:ext>
          </a:extLst>
        </p:spPr>
      </p:pic>
      <p:sp>
        <p:nvSpPr>
          <p:cNvPr id="4" name="Dikdörtgen 3"/>
          <p:cNvSpPr/>
          <p:nvPr/>
        </p:nvSpPr>
        <p:spPr>
          <a:xfrm>
            <a:off x="8475364" y="5579293"/>
            <a:ext cx="535723" cy="923330"/>
          </a:xfrm>
          <a:prstGeom prst="rect">
            <a:avLst/>
          </a:prstGeom>
          <a:noFill/>
        </p:spPr>
        <p:txBody>
          <a:bodyPr wrap="none" lIns="91440" tIns="45720" rIns="91440" bIns="45720">
            <a:spAutoFit/>
          </a:bodyPr>
          <a:lstStyle/>
          <a:p>
            <a:pPr algn="ctr"/>
            <a:r>
              <a:rPr lang="tr-TR"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8</a:t>
            </a:r>
          </a:p>
        </p:txBody>
      </p:sp>
    </p:spTree>
    <p:extLst>
      <p:ext uri="{BB962C8B-B14F-4D97-AF65-F5344CB8AC3E}">
        <p14:creationId xmlns:p14="http://schemas.microsoft.com/office/powerpoint/2010/main" val="18767306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323850" y="0"/>
            <a:ext cx="8143875" cy="1004888"/>
          </a:xfrm>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eaLnBrk="1" hangingPunct="1"/>
            <a:endParaRPr lang="tr-TR" altLang="tr-TR" sz="2400"/>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eaLnBrk="1" hangingPunct="1"/>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ikdörtgen 2"/>
          <p:cNvSpPr/>
          <p:nvPr/>
        </p:nvSpPr>
        <p:spPr>
          <a:xfrm>
            <a:off x="0" y="836712"/>
            <a:ext cx="9144000" cy="3231654"/>
          </a:xfrm>
          <a:prstGeom prst="rect">
            <a:avLst/>
          </a:prstGeom>
        </p:spPr>
        <p:txBody>
          <a:bodyPr wrap="square">
            <a:spAutoFit/>
          </a:bodyPr>
          <a:lstStyle/>
          <a:p>
            <a:r>
              <a:rPr lang="tr-TR" sz="3200" b="1" dirty="0"/>
              <a:t>    1. </a:t>
            </a:r>
            <a:r>
              <a:rPr lang="tr-TR" sz="2400" dirty="0"/>
              <a:t>92 hükümeti ve 25 uluslararası kuruluşu temsil eden bizler, "Özel Gereksinim Eğitimi Dünya Konferansı’nın delegeleri olarak 7-10 Haziran 1994 tarihlerinde İspanya'nın </a:t>
            </a:r>
            <a:r>
              <a:rPr lang="tr-TR" sz="2400" dirty="0" err="1"/>
              <a:t>Salamanca</a:t>
            </a:r>
            <a:r>
              <a:rPr lang="tr-TR" sz="2400" dirty="0"/>
              <a:t> şehrinde toplandık; şimdi burada, normal eğitim sistemi içinde özel eğitim gerektiren çocuk, genç ve yetişkinlere eğitim sağlamanın lüzum ve ivediliğini tanıyarak "Herkes için Eğitim" sözümüzü tekrar doğrularız ve burada özel gereksinim eğitimiyle ilgili faaliyet çerçevesini onaylarız. Bu çerçevedeki koşullar ve tavsiyeler hükümet ve kuruluşlara yol gösterir. </a:t>
            </a:r>
          </a:p>
        </p:txBody>
      </p:sp>
      <p:pic>
        <p:nvPicPr>
          <p:cNvPr id="4098" name="Picture 2" descr="C:\Users\PC\Desktop\Ekran AlıntısıAdSD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005064"/>
            <a:ext cx="9144000" cy="1882974"/>
          </a:xfrm>
          <a:prstGeom prst="rect">
            <a:avLst/>
          </a:prstGeom>
          <a:noFill/>
          <a:extLst>
            <a:ext uri="{909E8E84-426E-40DD-AFC4-6F175D3DCCD1}">
              <a14:hiddenFill xmlns:a14="http://schemas.microsoft.com/office/drawing/2010/main">
                <a:solidFill>
                  <a:srgbClr val="FFFFFF"/>
                </a:solidFill>
              </a14:hiddenFill>
            </a:ext>
          </a:extLst>
        </p:spPr>
      </p:pic>
      <p:sp>
        <p:nvSpPr>
          <p:cNvPr id="4" name="Dikdörtgen 3"/>
          <p:cNvSpPr/>
          <p:nvPr/>
        </p:nvSpPr>
        <p:spPr>
          <a:xfrm>
            <a:off x="8631354" y="5556845"/>
            <a:ext cx="535723" cy="923330"/>
          </a:xfrm>
          <a:prstGeom prst="rect">
            <a:avLst/>
          </a:prstGeom>
          <a:noFill/>
        </p:spPr>
        <p:txBody>
          <a:bodyPr wrap="none" lIns="91440" tIns="45720" rIns="91440" bIns="45720">
            <a:spAutoFit/>
          </a:bodyPr>
          <a:lstStyle/>
          <a:p>
            <a:pPr algn="ctr"/>
            <a:r>
              <a:rPr lang="tr-TR"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9</a:t>
            </a:r>
          </a:p>
        </p:txBody>
      </p:sp>
    </p:spTree>
    <p:extLst>
      <p:ext uri="{BB962C8B-B14F-4D97-AF65-F5344CB8AC3E}">
        <p14:creationId xmlns:p14="http://schemas.microsoft.com/office/powerpoint/2010/main" val="18767306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323850" y="0"/>
            <a:ext cx="8143875" cy="1004888"/>
          </a:xfrm>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ikdörtgen 2"/>
          <p:cNvSpPr/>
          <p:nvPr/>
        </p:nvSpPr>
        <p:spPr>
          <a:xfrm>
            <a:off x="395536" y="404665"/>
            <a:ext cx="8568952" cy="4893647"/>
          </a:xfrm>
          <a:prstGeom prst="rect">
            <a:avLst/>
          </a:prstGeom>
        </p:spPr>
        <p:txBody>
          <a:bodyPr wrap="square">
            <a:spAutoFit/>
          </a:bodyPr>
          <a:lstStyle/>
          <a:p>
            <a:r>
              <a:rPr lang="tr-TR" sz="3000" dirty="0"/>
              <a:t>   </a:t>
            </a:r>
            <a:r>
              <a:rPr lang="tr-TR" sz="3600" b="1" dirty="0"/>
              <a:t>    2. </a:t>
            </a:r>
            <a:r>
              <a:rPr lang="tr-TR" sz="3000" dirty="0"/>
              <a:t>Bizler inanıyor ve ilan ediyoruz ki: </a:t>
            </a:r>
          </a:p>
          <a:p>
            <a:endParaRPr lang="tr-TR" sz="3000" dirty="0"/>
          </a:p>
          <a:p>
            <a:pPr marL="457200" indent="-457200">
              <a:buFont typeface="Arial" charset="0"/>
              <a:buChar char="•"/>
            </a:pPr>
            <a:r>
              <a:rPr lang="tr-TR" sz="3000" dirty="0"/>
              <a:t>Her çocuk, eğitim görme temel hakkına sahiptir; kabul edilebilir öğrenim seviyesini başarma ve devam ettirme fırsatı verilmelidir, </a:t>
            </a:r>
          </a:p>
          <a:p>
            <a:pPr marL="457200" indent="-457200">
              <a:buFont typeface="Arial" charset="0"/>
              <a:buChar char="•"/>
            </a:pPr>
            <a:r>
              <a:rPr lang="tr-TR" sz="3000" dirty="0"/>
              <a:t>Her çocuk, kendine özgü özelliklere, ilgi,         yetenek ve öğrenme ihtiyaçlarına sahiptir, </a:t>
            </a:r>
          </a:p>
          <a:p>
            <a:pPr marL="457200" indent="-457200">
              <a:buFont typeface="Arial" charset="0"/>
              <a:buChar char="•"/>
            </a:pPr>
            <a:r>
              <a:rPr lang="tr-TR" sz="3200" dirty="0"/>
              <a:t>Bu Özellik ve ihtiyaç çeşitliliğini dikkate alarak eğitim sistemleri düzenlenmeli ve eğitim programları gerçekleştirilmelidir, </a:t>
            </a:r>
            <a:endParaRPr lang="tr-TR" sz="3000" dirty="0"/>
          </a:p>
        </p:txBody>
      </p:sp>
      <p:sp>
        <p:nvSpPr>
          <p:cNvPr id="4" name="Dikdörtgen 3"/>
          <p:cNvSpPr/>
          <p:nvPr/>
        </p:nvSpPr>
        <p:spPr>
          <a:xfrm>
            <a:off x="8322938" y="5518398"/>
            <a:ext cx="886781" cy="923330"/>
          </a:xfrm>
          <a:prstGeom prst="rect">
            <a:avLst/>
          </a:prstGeom>
          <a:noFill/>
        </p:spPr>
        <p:txBody>
          <a:bodyPr wrap="none" lIns="91440" tIns="45720" rIns="91440" bIns="45720">
            <a:spAutoFit/>
          </a:bodyPr>
          <a:lstStyle/>
          <a:p>
            <a:pPr algn="ctr"/>
            <a:r>
              <a:rPr lang="tr-TR"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10</a:t>
            </a:r>
          </a:p>
        </p:txBody>
      </p:sp>
    </p:spTree>
    <p:extLst>
      <p:ext uri="{BB962C8B-B14F-4D97-AF65-F5344CB8AC3E}">
        <p14:creationId xmlns:p14="http://schemas.microsoft.com/office/powerpoint/2010/main" val="18767306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323850" y="0"/>
            <a:ext cx="8143875" cy="1004888"/>
          </a:xfrm>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ikdörtgen 2"/>
          <p:cNvSpPr/>
          <p:nvPr/>
        </p:nvSpPr>
        <p:spPr>
          <a:xfrm>
            <a:off x="-1016" y="188640"/>
            <a:ext cx="9145016" cy="3785652"/>
          </a:xfrm>
          <a:prstGeom prst="rect">
            <a:avLst/>
          </a:prstGeom>
        </p:spPr>
        <p:txBody>
          <a:bodyPr wrap="square">
            <a:spAutoFit/>
          </a:bodyPr>
          <a:lstStyle/>
          <a:p>
            <a:pPr marL="457200" indent="-457200">
              <a:buFont typeface="Arial" charset="0"/>
              <a:buChar char="•"/>
            </a:pPr>
            <a:r>
              <a:rPr lang="tr-TR" sz="2400" dirty="0"/>
              <a:t>    Özel eğitim gereksinimi olanlar, normal okullara devam edebilmeli ve bu okullar onların ihtiyaçlarını karşılayabilecek, "çocuğu merkez alan" eğitim sistemi içinde yetiştirmelidir. . </a:t>
            </a:r>
          </a:p>
          <a:p>
            <a:pPr marL="457200" indent="-457200">
              <a:buFont typeface="Arial" charset="0"/>
              <a:buChar char="•"/>
            </a:pPr>
            <a:endParaRPr lang="tr-TR" sz="2400" dirty="0"/>
          </a:p>
          <a:p>
            <a:pPr marL="457200" indent="-457200">
              <a:buFont typeface="Arial" charset="0"/>
              <a:buChar char="•"/>
            </a:pPr>
            <a:r>
              <a:rPr lang="tr-TR" sz="2400" dirty="0"/>
              <a:t>     Ayırıcı tutumla mücadelede, herkesi hoş karşılayan ve kabul eden bir toplumun oluşturulmasında ve herkes için eğitimin başarılmasında, normal okullar bu kapsayıcı durumlarıyla en etkili araçtır; bundan başka, bu okullar çocukların çoğuna etkili bir eğitim sağlar; yeterliliği ve sonunda tüm eğitim sisteminin maliyet etkinliğini geliştirir. </a:t>
            </a:r>
          </a:p>
        </p:txBody>
      </p:sp>
      <p:pic>
        <p:nvPicPr>
          <p:cNvPr id="10242" name="Picture 2" descr="C:\Users\PC\Desktop\kaynaştırma.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44" y="3604961"/>
            <a:ext cx="9036496" cy="2254106"/>
          </a:xfrm>
          <a:prstGeom prst="rect">
            <a:avLst/>
          </a:prstGeom>
          <a:noFill/>
          <a:extLst>
            <a:ext uri="{909E8E84-426E-40DD-AFC4-6F175D3DCCD1}">
              <a14:hiddenFill xmlns:a14="http://schemas.microsoft.com/office/drawing/2010/main">
                <a:solidFill>
                  <a:srgbClr val="FFFFFF"/>
                </a:solidFill>
              </a14:hiddenFill>
            </a:ext>
          </a:extLst>
        </p:spPr>
      </p:pic>
      <p:sp>
        <p:nvSpPr>
          <p:cNvPr id="4" name="Dikdörtgen 3"/>
          <p:cNvSpPr/>
          <p:nvPr/>
        </p:nvSpPr>
        <p:spPr>
          <a:xfrm>
            <a:off x="8283728" y="5578177"/>
            <a:ext cx="886781" cy="923330"/>
          </a:xfrm>
          <a:prstGeom prst="rect">
            <a:avLst/>
          </a:prstGeom>
          <a:noFill/>
        </p:spPr>
        <p:txBody>
          <a:bodyPr wrap="none" lIns="91440" tIns="45720" rIns="91440" bIns="45720">
            <a:spAutoFit/>
          </a:bodyPr>
          <a:lstStyle/>
          <a:p>
            <a:pPr algn="ctr"/>
            <a:r>
              <a:rPr lang="tr-TR"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11</a:t>
            </a:r>
          </a:p>
        </p:txBody>
      </p:sp>
    </p:spTree>
    <p:extLst>
      <p:ext uri="{BB962C8B-B14F-4D97-AF65-F5344CB8AC3E}">
        <p14:creationId xmlns:p14="http://schemas.microsoft.com/office/powerpoint/2010/main" val="18767306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323850" y="0"/>
            <a:ext cx="8143875" cy="1004888"/>
          </a:xfrm>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ikdörtgen 2"/>
          <p:cNvSpPr/>
          <p:nvPr/>
        </p:nvSpPr>
        <p:spPr>
          <a:xfrm>
            <a:off x="107504" y="620688"/>
            <a:ext cx="8784976" cy="4493538"/>
          </a:xfrm>
          <a:prstGeom prst="rect">
            <a:avLst/>
          </a:prstGeom>
        </p:spPr>
        <p:txBody>
          <a:bodyPr wrap="square">
            <a:spAutoFit/>
          </a:bodyPr>
          <a:lstStyle/>
          <a:p>
            <a:r>
              <a:rPr lang="tr-TR" sz="3600" b="1" dirty="0"/>
              <a:t>    3. </a:t>
            </a:r>
            <a:r>
              <a:rPr lang="tr-TR" sz="3000" dirty="0"/>
              <a:t>Bütün hükümetlere seslenir ve, Bireysel ayrılıklara ve güçlüklere bakılmaksızın tüm çocukları kapsayacak imkana kavuşturmak için eğitim sistemlerini geliştirmek amacıyla en üst politik ve bütçe önceliğini vermelerim,</a:t>
            </a:r>
          </a:p>
          <a:p>
            <a:endParaRPr lang="tr-TR" sz="3200" dirty="0"/>
          </a:p>
          <a:p>
            <a:r>
              <a:rPr lang="tr-TR" sz="3200" dirty="0"/>
              <a:t>• Zorlayıcı başka sebepler olmadıkça, bütün çocukları normal okullara kayıt ederek, hukuki ve politik bir konu olarak kapsayıcı eğitim prensibini kabul etmelerini, </a:t>
            </a:r>
            <a:r>
              <a:rPr lang="tr-TR" sz="3000" dirty="0"/>
              <a:t> </a:t>
            </a:r>
          </a:p>
        </p:txBody>
      </p:sp>
      <p:sp>
        <p:nvSpPr>
          <p:cNvPr id="4" name="Dikdörtgen 3"/>
          <p:cNvSpPr/>
          <p:nvPr/>
        </p:nvSpPr>
        <p:spPr>
          <a:xfrm>
            <a:off x="8257219" y="5566469"/>
            <a:ext cx="886781" cy="923330"/>
          </a:xfrm>
          <a:prstGeom prst="rect">
            <a:avLst/>
          </a:prstGeom>
          <a:noFill/>
        </p:spPr>
        <p:txBody>
          <a:bodyPr wrap="none" lIns="91440" tIns="45720" rIns="91440" bIns="45720">
            <a:spAutoFit/>
          </a:bodyPr>
          <a:lstStyle/>
          <a:p>
            <a:pPr algn="ctr"/>
            <a:r>
              <a:rPr lang="tr-TR"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12</a:t>
            </a:r>
          </a:p>
        </p:txBody>
      </p:sp>
    </p:spTree>
    <p:extLst>
      <p:ext uri="{BB962C8B-B14F-4D97-AF65-F5344CB8AC3E}">
        <p14:creationId xmlns:p14="http://schemas.microsoft.com/office/powerpoint/2010/main" val="18767306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323850" y="0"/>
            <a:ext cx="8143875" cy="1004888"/>
          </a:xfrm>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ikdörtgen 2"/>
          <p:cNvSpPr/>
          <p:nvPr/>
        </p:nvSpPr>
        <p:spPr>
          <a:xfrm>
            <a:off x="89756" y="1124744"/>
            <a:ext cx="8964488" cy="3785652"/>
          </a:xfrm>
          <a:prstGeom prst="rect">
            <a:avLst/>
          </a:prstGeom>
        </p:spPr>
        <p:txBody>
          <a:bodyPr wrap="square">
            <a:spAutoFit/>
          </a:bodyPr>
          <a:lstStyle/>
          <a:p>
            <a:pPr marL="457200" indent="-457200">
              <a:buFont typeface="Arial" charset="0"/>
              <a:buChar char="•"/>
            </a:pPr>
            <a:r>
              <a:rPr lang="tr-TR" sz="3000" dirty="0"/>
              <a:t>    Kapsayıcı okullarla deneyimi olan ülkelerle deneyim ve bilgi alış-verişinde bulunmalarını, demonstrasyon (gösteri) projeleri geliştirmelerini, </a:t>
            </a:r>
          </a:p>
          <a:p>
            <a:pPr marL="457200" indent="-457200">
              <a:buFont typeface="Arial" charset="0"/>
              <a:buChar char="•"/>
            </a:pPr>
            <a:endParaRPr lang="tr-TR" sz="3000" dirty="0"/>
          </a:p>
          <a:p>
            <a:pPr marL="457200" indent="-457200">
              <a:buFont typeface="Arial" charset="0"/>
              <a:buChar char="•"/>
            </a:pPr>
            <a:r>
              <a:rPr lang="tr-TR" sz="3000" dirty="0"/>
              <a:t>    Özel eğitim gereksinimi olan çocuk ve yetişkinler için eğitim imkanlarını, planlama, kontrol ve değerlendirme için yerelleşmiş ve katılımcı mekanizmalar kurmalarını, </a:t>
            </a:r>
          </a:p>
        </p:txBody>
      </p:sp>
      <p:sp>
        <p:nvSpPr>
          <p:cNvPr id="4" name="Dikdörtgen 3"/>
          <p:cNvSpPr/>
          <p:nvPr/>
        </p:nvSpPr>
        <p:spPr>
          <a:xfrm>
            <a:off x="8257219" y="5503962"/>
            <a:ext cx="886781" cy="923330"/>
          </a:xfrm>
          <a:prstGeom prst="rect">
            <a:avLst/>
          </a:prstGeom>
          <a:noFill/>
        </p:spPr>
        <p:txBody>
          <a:bodyPr wrap="none" lIns="91440" tIns="45720" rIns="91440" bIns="45720">
            <a:spAutoFit/>
          </a:bodyPr>
          <a:lstStyle/>
          <a:p>
            <a:pPr algn="ctr"/>
            <a:r>
              <a:rPr lang="tr-TR"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13</a:t>
            </a:r>
          </a:p>
        </p:txBody>
      </p:sp>
    </p:spTree>
    <p:extLst>
      <p:ext uri="{BB962C8B-B14F-4D97-AF65-F5344CB8AC3E}">
        <p14:creationId xmlns:p14="http://schemas.microsoft.com/office/powerpoint/2010/main" val="18767306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323850" y="0"/>
            <a:ext cx="8143875" cy="1004888"/>
          </a:xfrm>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ikdörtgen 2"/>
          <p:cNvSpPr/>
          <p:nvPr/>
        </p:nvSpPr>
        <p:spPr>
          <a:xfrm>
            <a:off x="0" y="836712"/>
            <a:ext cx="9144000" cy="3785652"/>
          </a:xfrm>
          <a:prstGeom prst="rect">
            <a:avLst/>
          </a:prstGeom>
        </p:spPr>
        <p:txBody>
          <a:bodyPr wrap="square">
            <a:spAutoFit/>
          </a:bodyPr>
          <a:lstStyle/>
          <a:p>
            <a:pPr marL="457200" indent="-457200">
              <a:buFont typeface="Arial" charset="0"/>
              <a:buChar char="•"/>
            </a:pPr>
            <a:r>
              <a:rPr lang="tr-TR" sz="3000" dirty="0"/>
              <a:t>    Özel eğitim ihtiyaçları için hazırlıklarla ilgili planlama ve karar verme süreçlerinde, anne- babaların, toplumun ve yetersizliği olan kişilerin kuruluşlarının katılımını sağlamalarını, </a:t>
            </a:r>
          </a:p>
          <a:p>
            <a:pPr marL="457200" indent="-457200">
              <a:buFont typeface="Arial" charset="0"/>
              <a:buChar char="•"/>
            </a:pPr>
            <a:endParaRPr lang="tr-TR" sz="3000" dirty="0"/>
          </a:p>
          <a:p>
            <a:pPr marL="457200" indent="-457200">
              <a:buFont typeface="Arial" charset="0"/>
              <a:buChar char="•"/>
            </a:pPr>
            <a:r>
              <a:rPr lang="tr-TR" sz="3000" dirty="0"/>
              <a:t>    Kapsayıcı eğitimin mesleki yönünde olduğu kadar, erken tanı ve müdahale yollarında da daha çok gayret harcamalarını, </a:t>
            </a:r>
          </a:p>
        </p:txBody>
      </p:sp>
      <p:sp>
        <p:nvSpPr>
          <p:cNvPr id="4" name="Dikdörtgen 3"/>
          <p:cNvSpPr/>
          <p:nvPr/>
        </p:nvSpPr>
        <p:spPr>
          <a:xfrm>
            <a:off x="8337624" y="5594945"/>
            <a:ext cx="886781" cy="923330"/>
          </a:xfrm>
          <a:prstGeom prst="rect">
            <a:avLst/>
          </a:prstGeom>
          <a:noFill/>
        </p:spPr>
        <p:txBody>
          <a:bodyPr wrap="none" lIns="91440" tIns="45720" rIns="91440" bIns="45720">
            <a:spAutoFit/>
          </a:bodyPr>
          <a:lstStyle/>
          <a:p>
            <a:pPr algn="ctr"/>
            <a:r>
              <a:rPr lang="tr-TR"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14</a:t>
            </a:r>
          </a:p>
        </p:txBody>
      </p:sp>
    </p:spTree>
    <p:extLst>
      <p:ext uri="{BB962C8B-B14F-4D97-AF65-F5344CB8AC3E}">
        <p14:creationId xmlns:p14="http://schemas.microsoft.com/office/powerpoint/2010/main" val="18767306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323850" y="0"/>
            <a:ext cx="8143875" cy="1004888"/>
          </a:xfrm>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ikdörtgen 2"/>
          <p:cNvSpPr/>
          <p:nvPr/>
        </p:nvSpPr>
        <p:spPr>
          <a:xfrm>
            <a:off x="0" y="548680"/>
            <a:ext cx="9144000" cy="2554545"/>
          </a:xfrm>
          <a:prstGeom prst="rect">
            <a:avLst/>
          </a:prstGeom>
        </p:spPr>
        <p:txBody>
          <a:bodyPr wrap="square">
            <a:spAutoFit/>
          </a:bodyPr>
          <a:lstStyle/>
          <a:p>
            <a:pPr marL="457200" indent="-457200">
              <a:buFont typeface="Arial" charset="0"/>
              <a:buChar char="•"/>
            </a:pPr>
            <a:r>
              <a:rPr lang="tr-TR" sz="3200" dirty="0"/>
              <a:t>    Sistemli bir değişim kapsamında, hizmet öncesi ve hizmet - içi öğretmen yetiştirme programlarının, kapsayıcı okullarda özel gereksinim eğitimine hazırlayıcı nitelikte olmasını sağlamalarını teşvik ederiz. </a:t>
            </a:r>
            <a:endParaRPr lang="tr-TR" sz="3000" dirty="0"/>
          </a:p>
        </p:txBody>
      </p:sp>
      <p:pic>
        <p:nvPicPr>
          <p:cNvPr id="5122" name="Picture 2" descr="C:\Users\PC\Desktop\Ekran Alıntısdasdasdsı.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6216" y="2492896"/>
            <a:ext cx="5328592" cy="3808115"/>
          </a:xfrm>
          <a:prstGeom prst="rect">
            <a:avLst/>
          </a:prstGeom>
          <a:noFill/>
          <a:extLst>
            <a:ext uri="{909E8E84-426E-40DD-AFC4-6F175D3DCCD1}">
              <a14:hiddenFill xmlns:a14="http://schemas.microsoft.com/office/drawing/2010/main">
                <a:solidFill>
                  <a:srgbClr val="FFFFFF"/>
                </a:solidFill>
              </a14:hiddenFill>
            </a:ext>
          </a:extLst>
        </p:spPr>
      </p:pic>
      <p:sp>
        <p:nvSpPr>
          <p:cNvPr id="4" name="Dikdörtgen 3"/>
          <p:cNvSpPr/>
          <p:nvPr/>
        </p:nvSpPr>
        <p:spPr>
          <a:xfrm>
            <a:off x="8257219" y="5529858"/>
            <a:ext cx="886781" cy="923330"/>
          </a:xfrm>
          <a:prstGeom prst="rect">
            <a:avLst/>
          </a:prstGeom>
          <a:noFill/>
        </p:spPr>
        <p:txBody>
          <a:bodyPr wrap="none" lIns="91440" tIns="45720" rIns="91440" bIns="45720">
            <a:spAutoFit/>
          </a:bodyPr>
          <a:lstStyle/>
          <a:p>
            <a:pPr algn="ctr"/>
            <a:r>
              <a:rPr lang="tr-TR"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15</a:t>
            </a:r>
          </a:p>
        </p:txBody>
      </p:sp>
    </p:spTree>
    <p:extLst>
      <p:ext uri="{BB962C8B-B14F-4D97-AF65-F5344CB8AC3E}">
        <p14:creationId xmlns:p14="http://schemas.microsoft.com/office/powerpoint/2010/main" val="18767306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323850" y="0"/>
            <a:ext cx="8143875" cy="1004888"/>
          </a:xfrm>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ikdörtgen 2"/>
          <p:cNvSpPr/>
          <p:nvPr/>
        </p:nvSpPr>
        <p:spPr>
          <a:xfrm>
            <a:off x="0" y="332656"/>
            <a:ext cx="9144000" cy="3877985"/>
          </a:xfrm>
          <a:prstGeom prst="rect">
            <a:avLst/>
          </a:prstGeom>
        </p:spPr>
        <p:txBody>
          <a:bodyPr wrap="square">
            <a:spAutoFit/>
          </a:bodyPr>
          <a:lstStyle/>
          <a:p>
            <a:r>
              <a:rPr lang="tr-TR" sz="3600" b="1" dirty="0"/>
              <a:t>    4. </a:t>
            </a:r>
            <a:r>
              <a:rPr lang="tr-TR" sz="3000" dirty="0"/>
              <a:t>Uluslararası kuruluşları ve özellikle; Uluslararası işbirliği programlarındaki hükümetleri ve uluslararası parasal destek sağlayan kurumları; başta "Herkes için Eğitim Dünya Konferansı’na parasal destek sağlayanları, Birleşmiş Milletler Eğitim Bilim ve Kültür Teşkilatını (UNESCO), Birleşmiş Milletler Çocuklar Fonunu (UNICEF), Birleşmiş Milletler Gelişim Programını (UNDP) ve Dünya Bankasını, </a:t>
            </a:r>
          </a:p>
        </p:txBody>
      </p:sp>
      <p:pic>
        <p:nvPicPr>
          <p:cNvPr id="6146" name="Picture 2" descr="C:\Users\PC\Desktop\unesc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4043667"/>
            <a:ext cx="2555348" cy="1844371"/>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C:\Users\PC\Desktop\unicef.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2852" y="3901214"/>
            <a:ext cx="2901950" cy="2129276"/>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C:\Users\PC\Desktop\undp.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92080" y="3573069"/>
            <a:ext cx="2124223" cy="2482973"/>
          </a:xfrm>
          <a:prstGeom prst="rect">
            <a:avLst/>
          </a:prstGeom>
          <a:noFill/>
          <a:extLst>
            <a:ext uri="{909E8E84-426E-40DD-AFC4-6F175D3DCCD1}">
              <a14:hiddenFill xmlns:a14="http://schemas.microsoft.com/office/drawing/2010/main">
                <a:solidFill>
                  <a:srgbClr val="FFFFFF"/>
                </a:solidFill>
              </a14:hiddenFill>
            </a:ext>
          </a:extLst>
        </p:spPr>
      </p:pic>
      <p:pic>
        <p:nvPicPr>
          <p:cNvPr id="6149" name="Picture 5" descr="C:\Users\PC\Desktop\wb.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77744" y="3901214"/>
            <a:ext cx="2051720" cy="1645742"/>
          </a:xfrm>
          <a:prstGeom prst="rect">
            <a:avLst/>
          </a:prstGeom>
          <a:noFill/>
          <a:extLst>
            <a:ext uri="{909E8E84-426E-40DD-AFC4-6F175D3DCCD1}">
              <a14:hiddenFill xmlns:a14="http://schemas.microsoft.com/office/drawing/2010/main">
                <a:solidFill>
                  <a:srgbClr val="FFFFFF"/>
                </a:solidFill>
              </a14:hiddenFill>
            </a:ext>
          </a:extLst>
        </p:spPr>
      </p:pic>
      <p:sp>
        <p:nvSpPr>
          <p:cNvPr id="4" name="Dikdörtgen 3"/>
          <p:cNvSpPr/>
          <p:nvPr/>
        </p:nvSpPr>
        <p:spPr>
          <a:xfrm>
            <a:off x="8257219" y="5529858"/>
            <a:ext cx="886781" cy="923330"/>
          </a:xfrm>
          <a:prstGeom prst="rect">
            <a:avLst/>
          </a:prstGeom>
          <a:noFill/>
        </p:spPr>
        <p:txBody>
          <a:bodyPr wrap="none" lIns="91440" tIns="45720" rIns="91440" bIns="45720">
            <a:spAutoFit/>
          </a:bodyPr>
          <a:lstStyle/>
          <a:p>
            <a:pPr algn="ctr"/>
            <a:r>
              <a:rPr lang="tr-TR"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16</a:t>
            </a:r>
          </a:p>
        </p:txBody>
      </p:sp>
    </p:spTree>
    <p:extLst>
      <p:ext uri="{BB962C8B-B14F-4D97-AF65-F5344CB8AC3E}">
        <p14:creationId xmlns:p14="http://schemas.microsoft.com/office/powerpoint/2010/main" val="18767306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323850" y="0"/>
            <a:ext cx="8143875" cy="1004888"/>
          </a:xfrm>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ikdörtgen 2"/>
          <p:cNvSpPr/>
          <p:nvPr/>
        </p:nvSpPr>
        <p:spPr>
          <a:xfrm>
            <a:off x="19596" y="836712"/>
            <a:ext cx="8928992" cy="2862322"/>
          </a:xfrm>
          <a:prstGeom prst="rect">
            <a:avLst/>
          </a:prstGeom>
        </p:spPr>
        <p:txBody>
          <a:bodyPr wrap="square">
            <a:spAutoFit/>
          </a:bodyPr>
          <a:lstStyle/>
          <a:p>
            <a:r>
              <a:rPr lang="tr-TR" sz="3000" dirty="0"/>
              <a:t>    - Kapsayıcı eğitim yaklaşımını onaylamalarını ve tüm eğitim programlarının tamamlayıcı bir parçası olarak, özel gereksinim eğitiminin gelişmesini desteklemelerini; </a:t>
            </a:r>
          </a:p>
          <a:p>
            <a:r>
              <a:rPr lang="tr-TR" sz="3000" dirty="0"/>
              <a:t>Birleşmiş Milletler ve onun uzmanlaşmış birimlerini, özellikle Uluslararası Çalışma Teşkilatı (ILO), Dünya Sağlık Teşkilatı (WHO), UNESCO ve UNICEF‘i; </a:t>
            </a:r>
          </a:p>
        </p:txBody>
      </p:sp>
      <p:pic>
        <p:nvPicPr>
          <p:cNvPr id="7170" name="Picture 2" descr="C:\Users\PC\Desktop\il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3708779"/>
            <a:ext cx="2943226" cy="2409825"/>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C:\Users\PC\Desktop\wh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3928" y="3577010"/>
            <a:ext cx="3608512" cy="2673365"/>
          </a:xfrm>
          <a:prstGeom prst="rect">
            <a:avLst/>
          </a:prstGeom>
          <a:noFill/>
          <a:extLst>
            <a:ext uri="{909E8E84-426E-40DD-AFC4-6F175D3DCCD1}">
              <a14:hiddenFill xmlns:a14="http://schemas.microsoft.com/office/drawing/2010/main">
                <a:solidFill>
                  <a:srgbClr val="FFFFFF"/>
                </a:solidFill>
              </a14:hiddenFill>
            </a:ext>
          </a:extLst>
        </p:spPr>
      </p:pic>
      <p:sp>
        <p:nvSpPr>
          <p:cNvPr id="4" name="Dikdörtgen 3"/>
          <p:cNvSpPr/>
          <p:nvPr/>
        </p:nvSpPr>
        <p:spPr>
          <a:xfrm>
            <a:off x="8263643" y="5474296"/>
            <a:ext cx="886781" cy="923330"/>
          </a:xfrm>
          <a:prstGeom prst="rect">
            <a:avLst/>
          </a:prstGeom>
          <a:noFill/>
        </p:spPr>
        <p:txBody>
          <a:bodyPr wrap="none" lIns="91440" tIns="45720" rIns="91440" bIns="45720">
            <a:spAutoFit/>
          </a:bodyPr>
          <a:lstStyle/>
          <a:p>
            <a:pPr algn="ctr"/>
            <a:r>
              <a:rPr lang="tr-TR"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17</a:t>
            </a:r>
          </a:p>
        </p:txBody>
      </p:sp>
    </p:spTree>
    <p:extLst>
      <p:ext uri="{BB962C8B-B14F-4D97-AF65-F5344CB8AC3E}">
        <p14:creationId xmlns:p14="http://schemas.microsoft.com/office/powerpoint/2010/main" val="18767306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323850" y="0"/>
            <a:ext cx="8143875" cy="1004888"/>
          </a:xfrm>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Dikdörtgen 3"/>
          <p:cNvSpPr/>
          <p:nvPr/>
        </p:nvSpPr>
        <p:spPr>
          <a:xfrm>
            <a:off x="-14188" y="515288"/>
            <a:ext cx="9144000" cy="1938992"/>
          </a:xfrm>
          <a:prstGeom prst="rect">
            <a:avLst/>
          </a:prstGeom>
        </p:spPr>
        <p:txBody>
          <a:bodyPr wrap="square">
            <a:spAutoFit/>
          </a:bodyPr>
          <a:lstStyle/>
          <a:p>
            <a:r>
              <a:rPr lang="tr-TR" sz="3000" dirty="0"/>
              <a:t>    - Yaygınlaşmış ve bütünleşmiş özel gereksinim eğitim imkanlarının daha etkili desteği için işbirliklerini ve iletişim ağlarını güçlendirmeleri kadar teknik işbirliği için katkılarını artırmalarını, </a:t>
            </a:r>
          </a:p>
        </p:txBody>
      </p:sp>
      <p:pic>
        <p:nvPicPr>
          <p:cNvPr id="8194" name="Picture 2" descr="C:\Users\PC\Desktop\işbirliği.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454280"/>
            <a:ext cx="7380312" cy="3828157"/>
          </a:xfrm>
          <a:prstGeom prst="rect">
            <a:avLst/>
          </a:prstGeom>
          <a:noFill/>
          <a:extLst>
            <a:ext uri="{909E8E84-426E-40DD-AFC4-6F175D3DCCD1}">
              <a14:hiddenFill xmlns:a14="http://schemas.microsoft.com/office/drawing/2010/main">
                <a:solidFill>
                  <a:srgbClr val="FFFFFF"/>
                </a:solidFill>
              </a14:hiddenFill>
            </a:ext>
          </a:extLst>
        </p:spPr>
      </p:pic>
      <p:sp>
        <p:nvSpPr>
          <p:cNvPr id="3" name="Dikdörtgen 2"/>
          <p:cNvSpPr/>
          <p:nvPr/>
        </p:nvSpPr>
        <p:spPr>
          <a:xfrm>
            <a:off x="8243031" y="5484713"/>
            <a:ext cx="886781" cy="923330"/>
          </a:xfrm>
          <a:prstGeom prst="rect">
            <a:avLst/>
          </a:prstGeom>
          <a:noFill/>
        </p:spPr>
        <p:txBody>
          <a:bodyPr wrap="none" lIns="91440" tIns="45720" rIns="91440" bIns="45720">
            <a:spAutoFit/>
          </a:bodyPr>
          <a:lstStyle/>
          <a:p>
            <a:pPr algn="ctr"/>
            <a:r>
              <a:rPr lang="tr-TR"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18</a:t>
            </a:r>
          </a:p>
        </p:txBody>
      </p:sp>
    </p:spTree>
    <p:extLst>
      <p:ext uri="{BB962C8B-B14F-4D97-AF65-F5344CB8AC3E}">
        <p14:creationId xmlns:p14="http://schemas.microsoft.com/office/powerpoint/2010/main" val="18767306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323850" y="0"/>
            <a:ext cx="8143875" cy="1004888"/>
          </a:xfrm>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ikdörtgen 2"/>
          <p:cNvSpPr/>
          <p:nvPr/>
        </p:nvSpPr>
        <p:spPr>
          <a:xfrm>
            <a:off x="267" y="-26764"/>
            <a:ext cx="9144000" cy="3323987"/>
          </a:xfrm>
          <a:prstGeom prst="rect">
            <a:avLst/>
          </a:prstGeom>
        </p:spPr>
        <p:txBody>
          <a:bodyPr wrap="square">
            <a:spAutoFit/>
          </a:bodyPr>
          <a:lstStyle/>
          <a:p>
            <a:pPr marL="457200" indent="-457200">
              <a:buFont typeface="Arial" charset="0"/>
              <a:buChar char="•"/>
            </a:pPr>
            <a:r>
              <a:rPr lang="tr-TR" sz="3000" dirty="0"/>
              <a:t>Ülke programlarına ve hizmet sunmaya katılan gönüllü kuruluşları, </a:t>
            </a:r>
          </a:p>
          <a:p>
            <a:pPr marL="457200" indent="-457200">
              <a:buFont typeface="Arial" charset="0"/>
              <a:buChar char="•"/>
            </a:pPr>
            <a:endParaRPr lang="tr-TR" sz="3000" dirty="0"/>
          </a:p>
          <a:p>
            <a:r>
              <a:rPr lang="tr-TR" sz="3000" dirty="0"/>
              <a:t>— Özel eğitim gereksinimleri için kapsayıcı imkanların planlanması, uygulanması ve değerlendirilmesinde genişleyen katılımlarını güçlendirmelerini ve ulusal resmi organlarla işbirliğini kuvvetlendirmelerini, </a:t>
            </a:r>
          </a:p>
        </p:txBody>
      </p:sp>
      <p:pic>
        <p:nvPicPr>
          <p:cNvPr id="9218" name="Picture 2" descr="C:\Users\PC\Desktop\işbirliiği2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5736" y="3210520"/>
            <a:ext cx="3726160" cy="3075795"/>
          </a:xfrm>
          <a:prstGeom prst="rect">
            <a:avLst/>
          </a:prstGeom>
          <a:noFill/>
          <a:extLst>
            <a:ext uri="{909E8E84-426E-40DD-AFC4-6F175D3DCCD1}">
              <a14:hiddenFill xmlns:a14="http://schemas.microsoft.com/office/drawing/2010/main">
                <a:solidFill>
                  <a:srgbClr val="FFFFFF"/>
                </a:solidFill>
              </a14:hiddenFill>
            </a:ext>
          </a:extLst>
        </p:spPr>
      </p:pic>
      <p:sp>
        <p:nvSpPr>
          <p:cNvPr id="4" name="Dikdörtgen 3"/>
          <p:cNvSpPr/>
          <p:nvPr/>
        </p:nvSpPr>
        <p:spPr>
          <a:xfrm>
            <a:off x="8289042" y="5497190"/>
            <a:ext cx="886781" cy="923330"/>
          </a:xfrm>
          <a:prstGeom prst="rect">
            <a:avLst/>
          </a:prstGeom>
          <a:noFill/>
        </p:spPr>
        <p:txBody>
          <a:bodyPr wrap="none" lIns="91440" tIns="45720" rIns="91440" bIns="45720">
            <a:spAutoFit/>
          </a:bodyPr>
          <a:lstStyle/>
          <a:p>
            <a:pPr algn="ctr"/>
            <a:r>
              <a:rPr lang="tr-TR"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19</a:t>
            </a:r>
            <a:endParaRPr lang="tr-TR"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18767306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323850" y="0"/>
            <a:ext cx="8143875" cy="1004888"/>
          </a:xfrm>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ikdörtgen 2"/>
          <p:cNvSpPr/>
          <p:nvPr/>
        </p:nvSpPr>
        <p:spPr>
          <a:xfrm>
            <a:off x="107504" y="1700808"/>
            <a:ext cx="9036496" cy="2400657"/>
          </a:xfrm>
          <a:prstGeom prst="rect">
            <a:avLst/>
          </a:prstGeom>
        </p:spPr>
        <p:txBody>
          <a:bodyPr wrap="square">
            <a:spAutoFit/>
          </a:bodyPr>
          <a:lstStyle/>
          <a:p>
            <a:pPr marL="457200" indent="-457200">
              <a:buFont typeface="Arial" charset="0"/>
              <a:buChar char="•"/>
            </a:pPr>
            <a:r>
              <a:rPr lang="tr-TR" sz="3000" dirty="0"/>
              <a:t>Birleşmiş Milletlerin eğitim birimi olarak UNESCO'yu: </a:t>
            </a:r>
          </a:p>
          <a:p>
            <a:endParaRPr lang="tr-TR" sz="3000" dirty="0"/>
          </a:p>
          <a:p>
            <a:r>
              <a:rPr lang="tr-TR" sz="3000" dirty="0"/>
              <a:t>— çeşitli toplantılarda, "Herkes için Eğitim" le ilgili her tartışmanın bir parçasını, özel gereksinim eğitiminin oluşturmasını güvence altına almasını, </a:t>
            </a:r>
          </a:p>
        </p:txBody>
      </p:sp>
      <p:sp>
        <p:nvSpPr>
          <p:cNvPr id="4" name="Dikdörtgen 3"/>
          <p:cNvSpPr/>
          <p:nvPr/>
        </p:nvSpPr>
        <p:spPr>
          <a:xfrm>
            <a:off x="8248587" y="5426373"/>
            <a:ext cx="886781" cy="923330"/>
          </a:xfrm>
          <a:prstGeom prst="rect">
            <a:avLst/>
          </a:prstGeom>
          <a:noFill/>
        </p:spPr>
        <p:txBody>
          <a:bodyPr wrap="none" lIns="91440" tIns="45720" rIns="91440" bIns="45720">
            <a:spAutoFit/>
          </a:bodyPr>
          <a:lstStyle/>
          <a:p>
            <a:pPr algn="ctr"/>
            <a:r>
              <a:rPr lang="tr-TR"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20</a:t>
            </a:r>
          </a:p>
        </p:txBody>
      </p:sp>
    </p:spTree>
    <p:extLst>
      <p:ext uri="{BB962C8B-B14F-4D97-AF65-F5344CB8AC3E}">
        <p14:creationId xmlns:p14="http://schemas.microsoft.com/office/powerpoint/2010/main" val="18767306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323850" y="0"/>
            <a:ext cx="8143875" cy="1004888"/>
          </a:xfrm>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ikdörtgen 2"/>
          <p:cNvSpPr/>
          <p:nvPr/>
        </p:nvSpPr>
        <p:spPr>
          <a:xfrm>
            <a:off x="3948" y="980728"/>
            <a:ext cx="9144000" cy="3539430"/>
          </a:xfrm>
          <a:prstGeom prst="rect">
            <a:avLst/>
          </a:prstGeom>
        </p:spPr>
        <p:txBody>
          <a:bodyPr wrap="square">
            <a:spAutoFit/>
          </a:bodyPr>
          <a:lstStyle/>
          <a:p>
            <a:r>
              <a:rPr lang="tr-TR" sz="2800" dirty="0"/>
              <a:t>— özel eğitim gereksinim imkanlarıyla ilgili olarak öğretmen eğitimini güçlendirici konularda, öğretmenlik meslek kuruluşlarının desteğini seferber etmesini; araştırma ve bilgi ağını güçlendirmek için akademik çevreleri teşvik etmesini; bölgesel bilgi ve dokümantasyon merkezleri kurmasını; bu tür faaliyetlerde bilgi alış-veriş yeri olarak, ve bu bildirinin uygulanıp yürütülmesinde ülkeler düzeyinde sağlanan belirli sonuç ve gelişmelerin duyurulmasına hizmet etmesini; </a:t>
            </a:r>
          </a:p>
        </p:txBody>
      </p:sp>
      <p:sp>
        <p:nvSpPr>
          <p:cNvPr id="4" name="Dikdörtgen 3"/>
          <p:cNvSpPr/>
          <p:nvPr/>
        </p:nvSpPr>
        <p:spPr>
          <a:xfrm>
            <a:off x="8261167" y="5478562"/>
            <a:ext cx="886781" cy="923330"/>
          </a:xfrm>
          <a:prstGeom prst="rect">
            <a:avLst/>
          </a:prstGeom>
          <a:noFill/>
        </p:spPr>
        <p:txBody>
          <a:bodyPr wrap="none" lIns="91440" tIns="45720" rIns="91440" bIns="45720">
            <a:spAutoFit/>
          </a:bodyPr>
          <a:lstStyle/>
          <a:p>
            <a:pPr algn="ctr"/>
            <a:r>
              <a:rPr lang="tr-TR"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21</a:t>
            </a:r>
          </a:p>
        </p:txBody>
      </p:sp>
    </p:spTree>
    <p:extLst>
      <p:ext uri="{BB962C8B-B14F-4D97-AF65-F5344CB8AC3E}">
        <p14:creationId xmlns:p14="http://schemas.microsoft.com/office/powerpoint/2010/main" val="18767306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323850" y="0"/>
            <a:ext cx="8143875" cy="1004888"/>
          </a:xfrm>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ikdörtgen 2"/>
          <p:cNvSpPr/>
          <p:nvPr/>
        </p:nvSpPr>
        <p:spPr>
          <a:xfrm>
            <a:off x="0" y="1124744"/>
            <a:ext cx="9144000" cy="3108543"/>
          </a:xfrm>
          <a:prstGeom prst="rect">
            <a:avLst/>
          </a:prstGeom>
        </p:spPr>
        <p:txBody>
          <a:bodyPr wrap="square">
            <a:spAutoFit/>
          </a:bodyPr>
          <a:lstStyle/>
          <a:p>
            <a:r>
              <a:rPr lang="tr-TR" sz="2800" dirty="0"/>
              <a:t>    Yeni yaklaşımların yaygınlaştırılmasına örnek olacak pilot projelerin başlatılmasını, özel gereksinim eğitiminin imkanlarıyla ve ihtiyaçlarıyla ilgili göstergeleri geliştirmeyi mümkün kılmak üzere, kapsayıcı okul ve toplum destekleme programı için genişletilmiş bir programın gelecek orta vadeli (1996-2002) planı içinde ayrılacak fonlan harekete geçirmeye davet ederiz. </a:t>
            </a:r>
          </a:p>
        </p:txBody>
      </p:sp>
      <p:sp>
        <p:nvSpPr>
          <p:cNvPr id="4" name="Dikdörtgen 3"/>
          <p:cNvSpPr/>
          <p:nvPr/>
        </p:nvSpPr>
        <p:spPr>
          <a:xfrm>
            <a:off x="8257219" y="5426373"/>
            <a:ext cx="886781" cy="923330"/>
          </a:xfrm>
          <a:prstGeom prst="rect">
            <a:avLst/>
          </a:prstGeom>
          <a:noFill/>
        </p:spPr>
        <p:txBody>
          <a:bodyPr wrap="none" lIns="91440" tIns="45720" rIns="91440" bIns="45720">
            <a:spAutoFit/>
          </a:bodyPr>
          <a:lstStyle/>
          <a:p>
            <a:pPr algn="ctr"/>
            <a:r>
              <a:rPr lang="tr-TR"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22</a:t>
            </a:r>
          </a:p>
        </p:txBody>
      </p:sp>
    </p:spTree>
    <p:extLst>
      <p:ext uri="{BB962C8B-B14F-4D97-AF65-F5344CB8AC3E}">
        <p14:creationId xmlns:p14="http://schemas.microsoft.com/office/powerpoint/2010/main" val="18767306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323850" y="0"/>
            <a:ext cx="8143875" cy="1004888"/>
          </a:xfrm>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ikdörtgen 2"/>
          <p:cNvSpPr/>
          <p:nvPr/>
        </p:nvSpPr>
        <p:spPr>
          <a:xfrm>
            <a:off x="67" y="1268760"/>
            <a:ext cx="9144000" cy="3231654"/>
          </a:xfrm>
          <a:prstGeom prst="rect">
            <a:avLst/>
          </a:prstGeom>
        </p:spPr>
        <p:txBody>
          <a:bodyPr wrap="square">
            <a:spAutoFit/>
          </a:bodyPr>
          <a:lstStyle/>
          <a:p>
            <a:r>
              <a:rPr lang="tr-TR" sz="3600" b="1" dirty="0"/>
              <a:t>    5</a:t>
            </a:r>
            <a:r>
              <a:rPr lang="tr-TR" sz="3600" dirty="0"/>
              <a:t>. </a:t>
            </a:r>
            <a:r>
              <a:rPr lang="tr-TR" sz="2800" dirty="0"/>
              <a:t>Nihayet, konferansı düzenledikleri için İspanya Hükümetiyle UNESCO'ya en derin memnuniyetimizi ifade eder; onları bu bildiriyi ve ekli faaliyet çerçevesini dünya toplumunun dikkatine sunmak amacıyla, özellikle "Sosyal Gelişim için Dünya Zirvesi" (</a:t>
            </a:r>
            <a:r>
              <a:rPr lang="tr-TR" sz="2800" dirty="0" err="1"/>
              <a:t>Kopenhang</a:t>
            </a:r>
            <a:r>
              <a:rPr lang="tr-TR" sz="2800" dirty="0"/>
              <a:t>, 1995) ve "Dünya Kadınlar Konferansı" (Pekin, 1995) gibi önemli toplantılarda,, her türlü gayreti göstermeleri için teşvik ederiz. </a:t>
            </a:r>
          </a:p>
        </p:txBody>
      </p:sp>
      <p:sp>
        <p:nvSpPr>
          <p:cNvPr id="4" name="Dikdörtgen 3"/>
          <p:cNvSpPr/>
          <p:nvPr/>
        </p:nvSpPr>
        <p:spPr>
          <a:xfrm>
            <a:off x="8257286" y="5426373"/>
            <a:ext cx="886781" cy="923330"/>
          </a:xfrm>
          <a:prstGeom prst="rect">
            <a:avLst/>
          </a:prstGeom>
          <a:noFill/>
        </p:spPr>
        <p:txBody>
          <a:bodyPr wrap="none" lIns="91440" tIns="45720" rIns="91440" bIns="45720">
            <a:spAutoFit/>
          </a:bodyPr>
          <a:lstStyle/>
          <a:p>
            <a:pPr algn="ctr"/>
            <a:r>
              <a:rPr lang="tr-TR"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23</a:t>
            </a:r>
          </a:p>
        </p:txBody>
      </p:sp>
    </p:spTree>
    <p:extLst>
      <p:ext uri="{BB962C8B-B14F-4D97-AF65-F5344CB8AC3E}">
        <p14:creationId xmlns:p14="http://schemas.microsoft.com/office/powerpoint/2010/main" val="18767306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772" y="1331367"/>
            <a:ext cx="9036496" cy="4525963"/>
          </a:xfrm>
        </p:spPr>
        <p:txBody>
          <a:bodyPr>
            <a:normAutofit/>
          </a:bodyPr>
          <a:lstStyle/>
          <a:p>
            <a:r>
              <a:rPr lang="tr-TR" sz="3600" b="1" dirty="0" err="1"/>
              <a:t>Salamanca</a:t>
            </a:r>
            <a:r>
              <a:rPr lang="tr-TR" sz="3600" b="1" dirty="0"/>
              <a:t> Bildirisi’nin 1996 yılında Türkçeye çevrilip Dergi Park Özel Eğitim dergisinde yayımlanan orijinal hali.</a:t>
            </a:r>
          </a:p>
        </p:txBody>
      </p:sp>
      <p:pic>
        <p:nvPicPr>
          <p:cNvPr id="4"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ikdörtgen 1"/>
          <p:cNvSpPr/>
          <p:nvPr/>
        </p:nvSpPr>
        <p:spPr>
          <a:xfrm>
            <a:off x="8257219" y="5426373"/>
            <a:ext cx="886781" cy="923330"/>
          </a:xfrm>
          <a:prstGeom prst="rect">
            <a:avLst/>
          </a:prstGeom>
          <a:noFill/>
        </p:spPr>
        <p:txBody>
          <a:bodyPr wrap="none" lIns="91440" tIns="45720" rIns="91440" bIns="45720">
            <a:spAutoFit/>
          </a:bodyPr>
          <a:lstStyle/>
          <a:p>
            <a:pPr algn="ctr"/>
            <a:r>
              <a:rPr lang="tr-TR"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24</a:t>
            </a:r>
          </a:p>
        </p:txBody>
      </p:sp>
    </p:spTree>
    <p:extLst>
      <p:ext uri="{BB962C8B-B14F-4D97-AF65-F5344CB8AC3E}">
        <p14:creationId xmlns:p14="http://schemas.microsoft.com/office/powerpoint/2010/main" val="27871761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Dikdörtgen 1"/>
          <p:cNvSpPr/>
          <p:nvPr/>
        </p:nvSpPr>
        <p:spPr>
          <a:xfrm>
            <a:off x="8257219" y="5948734"/>
            <a:ext cx="886781" cy="923330"/>
          </a:xfrm>
          <a:prstGeom prst="rect">
            <a:avLst/>
          </a:prstGeom>
          <a:noFill/>
        </p:spPr>
        <p:txBody>
          <a:bodyPr wrap="none" lIns="91440" tIns="45720" rIns="91440" bIns="45720">
            <a:spAutoFit/>
          </a:bodyPr>
          <a:lstStyle/>
          <a:p>
            <a:pPr algn="ctr"/>
            <a:r>
              <a:rPr lang="tr-TR"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25</a:t>
            </a:r>
          </a:p>
        </p:txBody>
      </p:sp>
    </p:spTree>
    <p:extLst>
      <p:ext uri="{BB962C8B-B14F-4D97-AF65-F5344CB8AC3E}">
        <p14:creationId xmlns:p14="http://schemas.microsoft.com/office/powerpoint/2010/main" val="16808989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13314" name="Picture 2" descr="C:\Users\PC\Desktop\bildiri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384"/>
            <a:ext cx="9132228" cy="6885384"/>
          </a:xfrm>
          <a:prstGeom prst="rect">
            <a:avLst/>
          </a:prstGeom>
          <a:noFill/>
          <a:extLst>
            <a:ext uri="{909E8E84-426E-40DD-AFC4-6F175D3DCCD1}">
              <a14:hiddenFill xmlns:a14="http://schemas.microsoft.com/office/drawing/2010/main">
                <a:solidFill>
                  <a:srgbClr val="FFFFFF"/>
                </a:solidFill>
              </a14:hiddenFill>
            </a:ext>
          </a:extLst>
        </p:spPr>
      </p:pic>
      <p:sp>
        <p:nvSpPr>
          <p:cNvPr id="4" name="Dikdörtgen 3"/>
          <p:cNvSpPr/>
          <p:nvPr/>
        </p:nvSpPr>
        <p:spPr>
          <a:xfrm>
            <a:off x="8100392" y="5805264"/>
            <a:ext cx="886781" cy="923330"/>
          </a:xfrm>
          <a:prstGeom prst="rect">
            <a:avLst/>
          </a:prstGeom>
          <a:noFill/>
        </p:spPr>
        <p:txBody>
          <a:bodyPr wrap="none" lIns="91440" tIns="45720" rIns="91440" bIns="45720">
            <a:spAutoFit/>
          </a:bodyPr>
          <a:lstStyle/>
          <a:p>
            <a:pPr algn="ctr"/>
            <a:r>
              <a:rPr lang="tr-TR"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26</a:t>
            </a:r>
          </a:p>
        </p:txBody>
      </p:sp>
    </p:spTree>
    <p:extLst>
      <p:ext uri="{BB962C8B-B14F-4D97-AF65-F5344CB8AC3E}">
        <p14:creationId xmlns:p14="http://schemas.microsoft.com/office/powerpoint/2010/main" val="7321923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14338" name="Picture 2" descr="C:\Users\PC\Desktop\bildiri 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0360"/>
          </a:xfrm>
          <a:prstGeom prst="rect">
            <a:avLst/>
          </a:prstGeom>
          <a:noFill/>
          <a:extLst>
            <a:ext uri="{909E8E84-426E-40DD-AFC4-6F175D3DCCD1}">
              <a14:hiddenFill xmlns:a14="http://schemas.microsoft.com/office/drawing/2010/main">
                <a:solidFill>
                  <a:srgbClr val="FFFFFF"/>
                </a:solidFill>
              </a14:hiddenFill>
            </a:ext>
          </a:extLst>
        </p:spPr>
      </p:pic>
      <p:sp>
        <p:nvSpPr>
          <p:cNvPr id="4" name="Dikdörtgen 3"/>
          <p:cNvSpPr/>
          <p:nvPr/>
        </p:nvSpPr>
        <p:spPr>
          <a:xfrm>
            <a:off x="7884368" y="5733256"/>
            <a:ext cx="886781" cy="923330"/>
          </a:xfrm>
          <a:prstGeom prst="rect">
            <a:avLst/>
          </a:prstGeom>
          <a:noFill/>
        </p:spPr>
        <p:txBody>
          <a:bodyPr wrap="none" lIns="91440" tIns="45720" rIns="91440" bIns="45720">
            <a:spAutoFit/>
          </a:bodyPr>
          <a:lstStyle/>
          <a:p>
            <a:pPr algn="ctr"/>
            <a:r>
              <a:rPr lang="tr-TR"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27</a:t>
            </a:r>
          </a:p>
        </p:txBody>
      </p:sp>
    </p:spTree>
    <p:extLst>
      <p:ext uri="{BB962C8B-B14F-4D97-AF65-F5344CB8AC3E}">
        <p14:creationId xmlns:p14="http://schemas.microsoft.com/office/powerpoint/2010/main" val="12735519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323850" y="0"/>
            <a:ext cx="8143875" cy="1004888"/>
          </a:xfrm>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Metin kutusu 2"/>
          <p:cNvSpPr txBox="1"/>
          <p:nvPr/>
        </p:nvSpPr>
        <p:spPr>
          <a:xfrm>
            <a:off x="251520" y="188640"/>
            <a:ext cx="1903919" cy="523220"/>
          </a:xfrm>
          <a:prstGeom prst="rect">
            <a:avLst/>
          </a:prstGeom>
          <a:noFill/>
        </p:spPr>
        <p:txBody>
          <a:bodyPr wrap="none" rtlCol="0">
            <a:spAutoFit/>
          </a:bodyPr>
          <a:lstStyle/>
          <a:p>
            <a:r>
              <a:rPr lang="tr-TR" sz="2800" b="1" dirty="0"/>
              <a:t>KAYNAKÇA;</a:t>
            </a:r>
          </a:p>
        </p:txBody>
      </p:sp>
      <p:sp>
        <p:nvSpPr>
          <p:cNvPr id="4" name="Metin kutusu 3"/>
          <p:cNvSpPr txBox="1"/>
          <p:nvPr/>
        </p:nvSpPr>
        <p:spPr>
          <a:xfrm>
            <a:off x="217860" y="731828"/>
            <a:ext cx="7848872" cy="3785652"/>
          </a:xfrm>
          <a:prstGeom prst="rect">
            <a:avLst/>
          </a:prstGeom>
          <a:noFill/>
        </p:spPr>
        <p:txBody>
          <a:bodyPr wrap="square" rtlCol="0">
            <a:spAutoFit/>
          </a:bodyPr>
          <a:lstStyle/>
          <a:p>
            <a:r>
              <a:rPr lang="tr-TR" sz="2000" dirty="0">
                <a:hlinkClick r:id="rId4"/>
              </a:rPr>
              <a:t>https://dergipark.org.tr/tr/</a:t>
            </a:r>
            <a:endParaRPr lang="tr-TR" sz="2000" dirty="0"/>
          </a:p>
          <a:p>
            <a:endParaRPr lang="tr-TR" sz="1000" dirty="0"/>
          </a:p>
          <a:p>
            <a:r>
              <a:rPr lang="tr-TR" sz="2000" dirty="0">
                <a:hlinkClick r:id="rId5"/>
              </a:rPr>
              <a:t>https://www.pngresmi.com/</a:t>
            </a:r>
            <a:endParaRPr lang="tr-TR" sz="2000" dirty="0"/>
          </a:p>
          <a:p>
            <a:endParaRPr lang="tr-TR" sz="1000" dirty="0"/>
          </a:p>
          <a:p>
            <a:r>
              <a:rPr lang="tr-TR" sz="2000" dirty="0">
                <a:hlinkClick r:id="rId6"/>
              </a:rPr>
              <a:t>http://azkurs.org/zedelenme-yetersizlik.html</a:t>
            </a:r>
            <a:endParaRPr lang="tr-TR" sz="2000" dirty="0"/>
          </a:p>
          <a:p>
            <a:endParaRPr lang="tr-TR" sz="2000" dirty="0">
              <a:hlinkClick r:id="rId7"/>
            </a:endParaRPr>
          </a:p>
          <a:p>
            <a:r>
              <a:rPr lang="tr-TR" sz="2000" dirty="0">
                <a:hlinkClick r:id="rId7"/>
              </a:rPr>
              <a:t>https://www.researchgate.net/publication/280896714_Ozel_Egitim_Hakkinda_Salamanca_Bildirisi</a:t>
            </a:r>
            <a:endParaRPr lang="tr-TR" sz="2000" dirty="0"/>
          </a:p>
          <a:p>
            <a:endParaRPr lang="tr-TR" sz="2000" dirty="0"/>
          </a:p>
          <a:p>
            <a:r>
              <a:rPr lang="tr-TR" sz="2000" dirty="0">
                <a:hlinkClick r:id="rId8"/>
              </a:rPr>
              <a:t>http://bilgioloji.com/pages/sosyal/cografya/yer/ulke/avrupa/ispanya-hakkinda-bilgi-verir-misiniz/</a:t>
            </a:r>
            <a:endParaRPr lang="tr-TR" sz="2000" dirty="0"/>
          </a:p>
          <a:p>
            <a:endParaRPr lang="tr-TR" sz="2000" dirty="0"/>
          </a:p>
          <a:p>
            <a:r>
              <a:rPr lang="tr-TR" sz="2000" dirty="0">
                <a:hlinkClick r:id="rId9"/>
              </a:rPr>
              <a:t>https://tr.wikipedia.org/wiki/%C4%B0spanya%27n%C4%B1n_illeri</a:t>
            </a:r>
            <a:endParaRPr lang="tr-TR" sz="2000" dirty="0"/>
          </a:p>
        </p:txBody>
      </p:sp>
      <p:sp>
        <p:nvSpPr>
          <p:cNvPr id="5" name="Dikdörtgen 4"/>
          <p:cNvSpPr/>
          <p:nvPr/>
        </p:nvSpPr>
        <p:spPr>
          <a:xfrm>
            <a:off x="8257219" y="5426373"/>
            <a:ext cx="886781" cy="923330"/>
          </a:xfrm>
          <a:prstGeom prst="rect">
            <a:avLst/>
          </a:prstGeom>
          <a:noFill/>
        </p:spPr>
        <p:txBody>
          <a:bodyPr wrap="none" lIns="91440" tIns="45720" rIns="91440" bIns="45720">
            <a:spAutoFit/>
          </a:bodyPr>
          <a:lstStyle/>
          <a:p>
            <a:pPr algn="ctr"/>
            <a:r>
              <a:rPr lang="tr-TR"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28</a:t>
            </a:r>
          </a:p>
        </p:txBody>
      </p:sp>
    </p:spTree>
    <p:extLst>
      <p:ext uri="{BB962C8B-B14F-4D97-AF65-F5344CB8AC3E}">
        <p14:creationId xmlns:p14="http://schemas.microsoft.com/office/powerpoint/2010/main" val="1876730693"/>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202</TotalTime>
  <Words>1301</Words>
  <Application>Microsoft Office PowerPoint</Application>
  <PresentationFormat>Ekran Gösterisi (4:3)</PresentationFormat>
  <Paragraphs>127</Paragraphs>
  <Slides>30</Slides>
  <Notes>3</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30</vt:i4>
      </vt:variant>
    </vt:vector>
  </HeadingPairs>
  <TitlesOfParts>
    <vt:vector size="33" baseType="lpstr">
      <vt:lpstr>Arial</vt:lpstr>
      <vt:lpstr>Calibri</vt:lpstr>
      <vt:lpstr>Ofis Teması</vt:lpstr>
      <vt:lpstr>PowerPoint Sunusu</vt:lpstr>
      <vt:lpstr>İÇİNDEKİLER</vt:lpstr>
      <vt:lpstr>BİLDİRİNİN YAYIMLANDIĞI ŞEHİR SALAMANCA NEREDE?</vt:lpstr>
      <vt:lpstr>PowerPoint Sunusu</vt:lpstr>
      <vt:lpstr>PowerPoint Sunusu</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PowerPoint Sunusu</vt:lpstr>
      <vt:lpstr>PowerPoint Sunusu</vt:lpstr>
      <vt:lpstr>PowerPoint Sunusu</vt:lpstr>
      <vt:lpstr>PowerPoint Sunusu</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CASPER</dc:creator>
  <cp:lastModifiedBy>mahmut keskin</cp:lastModifiedBy>
  <cp:revision>27</cp:revision>
  <dcterms:created xsi:type="dcterms:W3CDTF">2020-01-14T10:45:38Z</dcterms:created>
  <dcterms:modified xsi:type="dcterms:W3CDTF">2021-02-25T19:27:22Z</dcterms:modified>
</cp:coreProperties>
</file>